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58" r:id="rId5"/>
    <p:sldId id="269" r:id="rId6"/>
    <p:sldId id="268" r:id="rId7"/>
    <p:sldId id="281" r:id="rId8"/>
    <p:sldId id="278" r:id="rId9"/>
    <p:sldId id="286" r:id="rId10"/>
    <p:sldId id="279" r:id="rId11"/>
    <p:sldId id="280" r:id="rId12"/>
    <p:sldId id="270" r:id="rId13"/>
    <p:sldId id="272" r:id="rId14"/>
    <p:sldId id="277" r:id="rId15"/>
    <p:sldId id="282" r:id="rId16"/>
    <p:sldId id="283" r:id="rId17"/>
    <p:sldId id="284" r:id="rId18"/>
    <p:sldId id="287" r:id="rId19"/>
    <p:sldId id="285" r:id="rId20"/>
    <p:sldId id="274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567A"/>
    <a:srgbClr val="0D1D51"/>
    <a:srgbClr val="0072C7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3" autoAdjust="0"/>
    <p:restoredTop sz="87949" autoAdjust="0"/>
  </p:normalViewPr>
  <p:slideViewPr>
    <p:cSldViewPr snapToGrid="0" showGuides="1">
      <p:cViewPr varScale="1">
        <p:scale>
          <a:sx n="99" d="100"/>
          <a:sy n="99" d="100"/>
        </p:scale>
        <p:origin x="72" y="8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1560" y="-146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243D74-B9C1-450A-B0F3-6C6DCB0CF20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C27C33-9BB1-41D5-A236-12767E7E72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B3EA8-A58D-4C92-A3AB-D271CCC294C7}" type="datetimeFigureOut">
              <a:rPr lang="en-US" smtClean="0"/>
              <a:t>10/7/2020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A7EADB-04A4-4093-B238-438E2C7317A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D8696-706D-440E-AE04-4C644F0613E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A5DE8-F2C4-4DB3-88D1-656DCD59E7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824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EFB4FA-E877-413E-B608-88789D806C57}" type="datetimeFigureOut">
              <a:rPr lang="en-US" noProof="0" smtClean="0"/>
              <a:t>10/7/2020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36304E-FDE3-4B4F-A3B7-EBE87F3FA5E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85138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795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398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169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91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156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2854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7088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5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36304E-FDE3-4B4F-A3B7-EBE87F3FA5E2}" type="slidenum">
              <a:rPr lang="en-US" noProof="0" smtClean="0"/>
              <a:t>18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03903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8.sv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anchor="b">
            <a:noAutofit/>
          </a:bodyPr>
          <a:lstStyle>
            <a:lvl1pPr algn="l">
              <a:defRPr sz="5400" b="1"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noProof="0" dirty="0"/>
              <a:t>Title comes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496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noProof="0" dirty="0"/>
              <a:t>Title comes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1408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333" userDrawn="1">
          <p15:clr>
            <a:srgbClr val="FBAE40"/>
          </p15:clr>
        </p15:guide>
        <p15:guide id="4" pos="36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CB5603-8A62-4D45-B6EF-0D7E2D5FC4F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139388" y="1154832"/>
            <a:ext cx="7900525" cy="764460"/>
          </a:xfrm>
        </p:spPr>
        <p:txBody>
          <a:bodyPr>
            <a:noAutofit/>
          </a:bodyPr>
          <a:lstStyle>
            <a:lvl1pPr marL="0" indent="0" algn="ctr">
              <a:buNone/>
              <a:defRPr sz="18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Dummy Text Comes Here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B5A30B6B-EEDB-4142-8138-D50F5A307D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93041" y="2270376"/>
            <a:ext cx="6206400" cy="4587625"/>
          </a:xfrm>
          <a:custGeom>
            <a:avLst/>
            <a:gdLst>
              <a:gd name="connsiteX0" fmla="*/ 3103200 w 6206400"/>
              <a:gd name="connsiteY0" fmla="*/ 0 h 4587625"/>
              <a:gd name="connsiteX1" fmla="*/ 6206400 w 6206400"/>
              <a:gd name="connsiteY1" fmla="*/ 3103200 h 4587625"/>
              <a:gd name="connsiteX2" fmla="*/ 5831861 w 6206400"/>
              <a:gd name="connsiteY2" fmla="*/ 4582370 h 4587625"/>
              <a:gd name="connsiteX3" fmla="*/ 5828668 w 6206400"/>
              <a:gd name="connsiteY3" fmla="*/ 4587625 h 4587625"/>
              <a:gd name="connsiteX4" fmla="*/ 377733 w 6206400"/>
              <a:gd name="connsiteY4" fmla="*/ 4587625 h 4587625"/>
              <a:gd name="connsiteX5" fmla="*/ 374540 w 6206400"/>
              <a:gd name="connsiteY5" fmla="*/ 4582370 h 4587625"/>
              <a:gd name="connsiteX6" fmla="*/ 0 w 6206400"/>
              <a:gd name="connsiteY6" fmla="*/ 3103200 h 4587625"/>
              <a:gd name="connsiteX7" fmla="*/ 3103200 w 6206400"/>
              <a:gd name="connsiteY7" fmla="*/ 0 h 4587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6400" h="4587625">
                <a:moveTo>
                  <a:pt x="3103200" y="0"/>
                </a:moveTo>
                <a:cubicBezTo>
                  <a:pt x="4817050" y="0"/>
                  <a:pt x="6206400" y="1389350"/>
                  <a:pt x="6206400" y="3103200"/>
                </a:cubicBezTo>
                <a:cubicBezTo>
                  <a:pt x="6206400" y="3638778"/>
                  <a:pt x="6070721" y="4142667"/>
                  <a:pt x="5831861" y="4582370"/>
                </a:cubicBezTo>
                <a:lnTo>
                  <a:pt x="5828668" y="4587625"/>
                </a:lnTo>
                <a:lnTo>
                  <a:pt x="377733" y="4587625"/>
                </a:lnTo>
                <a:lnTo>
                  <a:pt x="374540" y="4582370"/>
                </a:lnTo>
                <a:cubicBezTo>
                  <a:pt x="135679" y="4142667"/>
                  <a:pt x="0" y="3638778"/>
                  <a:pt x="0" y="3103200"/>
                </a:cubicBezTo>
                <a:cubicBezTo>
                  <a:pt x="0" y="1389350"/>
                  <a:pt x="1389350" y="0"/>
                  <a:pt x="3103200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2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504955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2E17FB3-B5C4-4B3A-A57B-C6493A9D0C66}"/>
              </a:ext>
            </a:extLst>
          </p:cNvPr>
          <p:cNvGrpSpPr/>
          <p:nvPr userDrawn="1"/>
        </p:nvGrpSpPr>
        <p:grpSpPr>
          <a:xfrm rot="8650774">
            <a:off x="5037655" y="4336093"/>
            <a:ext cx="1905000" cy="2354263"/>
            <a:chOff x="11114088" y="2241550"/>
            <a:chExt cx="1905000" cy="2354263"/>
          </a:xfrm>
          <a:solidFill>
            <a:schemeClr val="bg2"/>
          </a:solidFill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DCA6C454-F761-4265-BB5E-DFD947CC3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6B853B2F-9E1C-4AC4-9344-8610498D5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B7FCC84B-2235-4948-8277-8363DFC69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26619E66-5354-4D60-8529-27917AC037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4648" y="0"/>
            <a:ext cx="6307353" cy="5780372"/>
          </a:xfrm>
          <a:custGeom>
            <a:avLst/>
            <a:gdLst>
              <a:gd name="connsiteX0" fmla="*/ 760444 w 6307353"/>
              <a:gd name="connsiteY0" fmla="*/ 0 h 5780372"/>
              <a:gd name="connsiteX1" fmla="*/ 6307353 w 6307353"/>
              <a:gd name="connsiteY1" fmla="*/ 0 h 5780372"/>
              <a:gd name="connsiteX2" fmla="*/ 6307353 w 6307353"/>
              <a:gd name="connsiteY2" fmla="*/ 4515612 h 5780372"/>
              <a:gd name="connsiteX3" fmla="*/ 6110746 w 6307353"/>
              <a:gd name="connsiteY3" fmla="*/ 4731934 h 5780372"/>
              <a:gd name="connsiteX4" fmla="*/ 3579592 w 6307353"/>
              <a:gd name="connsiteY4" fmla="*/ 5780372 h 5780372"/>
              <a:gd name="connsiteX5" fmla="*/ 0 w 6307353"/>
              <a:gd name="connsiteY5" fmla="*/ 2200780 h 5780372"/>
              <a:gd name="connsiteX6" fmla="*/ 611338 w 6307353"/>
              <a:gd name="connsiteY6" fmla="*/ 199396 h 578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07353" h="5780372">
                <a:moveTo>
                  <a:pt x="760444" y="0"/>
                </a:moveTo>
                <a:lnTo>
                  <a:pt x="6307353" y="0"/>
                </a:lnTo>
                <a:lnTo>
                  <a:pt x="6307353" y="4515612"/>
                </a:lnTo>
                <a:lnTo>
                  <a:pt x="6110746" y="4731934"/>
                </a:lnTo>
                <a:cubicBezTo>
                  <a:pt x="5462967" y="5379713"/>
                  <a:pt x="4568069" y="5780372"/>
                  <a:pt x="3579592" y="5780372"/>
                </a:cubicBezTo>
                <a:cubicBezTo>
                  <a:pt x="1602638" y="5780372"/>
                  <a:pt x="0" y="4177734"/>
                  <a:pt x="0" y="2200780"/>
                </a:cubicBezTo>
                <a:cubicBezTo>
                  <a:pt x="0" y="1459422"/>
                  <a:pt x="225371" y="770703"/>
                  <a:pt x="611338" y="199396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E646B4F-6CCB-724C-9D5E-6D5770023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96208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D415693-E2CB-4DB4-B07C-2F96B0CAB302}"/>
              </a:ext>
            </a:extLst>
          </p:cNvPr>
          <p:cNvSpPr/>
          <p:nvPr userDrawn="1"/>
        </p:nvSpPr>
        <p:spPr>
          <a:xfrm>
            <a:off x="7854462" y="988536"/>
            <a:ext cx="4329129" cy="488092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4C1BF67-E354-4E04-8F94-BABF2B7D1AFB}"/>
              </a:ext>
            </a:extLst>
          </p:cNvPr>
          <p:cNvSpPr/>
          <p:nvPr userDrawn="1"/>
        </p:nvSpPr>
        <p:spPr>
          <a:xfrm>
            <a:off x="5107816" y="633613"/>
            <a:ext cx="5571908" cy="5571906"/>
          </a:xfrm>
          <a:prstGeom prst="ellipse">
            <a:avLst/>
          </a:prstGeom>
          <a:solidFill>
            <a:schemeClr val="bg2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Picture Placeholder 5">
            <a:extLst>
              <a:ext uri="{FF2B5EF4-FFF2-40B4-BE49-F238E27FC236}">
                <a16:creationId xmlns:a16="http://schemas.microsoft.com/office/drawing/2014/main" id="{FF6AC390-6F85-4B64-AE7A-E8E0D8FC89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55212" y="988536"/>
            <a:ext cx="4884848" cy="48848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6998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12E4E194-63F1-4D43-AC02-75733DF045E9}"/>
              </a:ext>
            </a:extLst>
          </p:cNvPr>
          <p:cNvSpPr/>
          <p:nvPr userDrawn="1"/>
        </p:nvSpPr>
        <p:spPr>
          <a:xfrm>
            <a:off x="8308181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799E3E2-888B-2343-9A63-F84C03265CB5}"/>
              </a:ext>
            </a:extLst>
          </p:cNvPr>
          <p:cNvSpPr>
            <a:spLocks noChangeAspect="1"/>
          </p:cNvSpPr>
          <p:nvPr userDrawn="1"/>
        </p:nvSpPr>
        <p:spPr>
          <a:xfrm>
            <a:off x="9833702" y="1823757"/>
            <a:ext cx="832104" cy="832104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8FEDE8EF-5B7A-A741-9A56-D365CAE01B62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998318" y="1988373"/>
            <a:ext cx="502873" cy="502873"/>
          </a:xfrm>
          <a:prstGeom prst="rect">
            <a:avLst/>
          </a:prstGeom>
          <a:noFill/>
        </p:spPr>
        <p:txBody>
          <a:bodyPr lIns="0" rIns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55C1FB-E61C-4BBC-8179-D34908DEA1B6}"/>
              </a:ext>
            </a:extLst>
          </p:cNvPr>
          <p:cNvSpPr/>
          <p:nvPr userDrawn="1"/>
        </p:nvSpPr>
        <p:spPr>
          <a:xfrm>
            <a:off x="0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C1E0992-271E-4948-9461-C7AA54AF8FEA}"/>
              </a:ext>
            </a:extLst>
          </p:cNvPr>
          <p:cNvSpPr>
            <a:spLocks noChangeAspect="1"/>
          </p:cNvSpPr>
          <p:nvPr userDrawn="1"/>
        </p:nvSpPr>
        <p:spPr>
          <a:xfrm>
            <a:off x="1526011" y="1823757"/>
            <a:ext cx="832104" cy="832104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9126" y="3207024"/>
            <a:ext cx="3445566" cy="2504663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5B71D50-AA4B-4E0C-8F6A-0F64F2C8A8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83819" y="1630018"/>
            <a:ext cx="4424362" cy="4373217"/>
          </a:xfrm>
          <a:solidFill>
            <a:schemeClr val="bg2">
              <a:lumMod val="9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147C9C38-5B17-467D-B581-EF28ECB11E8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527490" y="3207024"/>
            <a:ext cx="3445200" cy="2504663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219126" y="2711636"/>
            <a:ext cx="3445566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F694448B-800C-40EF-8F61-18C018E8374C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527124" y="2711636"/>
            <a:ext cx="3445566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83B974E-5202-4EAD-9D55-4129C84BAE8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690627" y="1988373"/>
            <a:ext cx="502873" cy="502873"/>
          </a:xfrm>
          <a:prstGeom prst="rect">
            <a:avLst/>
          </a:prstGeom>
          <a:noFill/>
        </p:spPr>
        <p:txBody>
          <a:bodyPr lIns="0" rIns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1741033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1B6EB0C6-606C-4AFB-8FF8-AB43606B95BD}"/>
              </a:ext>
            </a:extLst>
          </p:cNvPr>
          <p:cNvSpPr/>
          <p:nvPr userDrawn="1"/>
        </p:nvSpPr>
        <p:spPr>
          <a:xfrm>
            <a:off x="6599237" y="1569744"/>
            <a:ext cx="5592763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5CE6D5A-A5C0-4B12-A26A-691D5743FA5C}"/>
              </a:ext>
            </a:extLst>
          </p:cNvPr>
          <p:cNvSpPr/>
          <p:nvPr userDrawn="1"/>
        </p:nvSpPr>
        <p:spPr>
          <a:xfrm>
            <a:off x="0" y="752836"/>
            <a:ext cx="5709139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5938" y="1857375"/>
            <a:ext cx="4313914" cy="3852431"/>
          </a:xfrm>
        </p:spPr>
        <p:txBody>
          <a:bodyPr lIns="0" tIns="0" rIns="0" bIns="0">
            <a:noAutofit/>
          </a:bodyPr>
          <a:lstStyle>
            <a:lvl1pPr marL="0" indent="0" algn="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dirty="0"/>
              <a:t>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2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1391433" y="1008378"/>
            <a:ext cx="3445566" cy="495389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800" b="1" cap="all" baseline="0">
                <a:solidFill>
                  <a:schemeClr val="accent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Topic 01 comes here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E5123CE7-2F8A-489B-BD99-0C2A33ADF49A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7007676" y="2657475"/>
            <a:ext cx="4313914" cy="3985631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07730BCF-AC2A-4FEC-8F01-63964DB444CF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7475710" y="1825286"/>
            <a:ext cx="3445566" cy="495389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800" b="1" cap="all" baseline="0">
                <a:solidFill>
                  <a:schemeClr val="accent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Topic 02 comes here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19C8692-230B-D543-A7F7-4FD61B04D1C6}"/>
              </a:ext>
            </a:extLst>
          </p:cNvPr>
          <p:cNvSpPr>
            <a:spLocks noChangeAspect="1"/>
          </p:cNvSpPr>
          <p:nvPr userDrawn="1"/>
        </p:nvSpPr>
        <p:spPr>
          <a:xfrm>
            <a:off x="5166826" y="757412"/>
            <a:ext cx="1001899" cy="1001899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E150BFC7-A11D-CC46-B5A2-8BD93C269506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365032" y="955618"/>
            <a:ext cx="605487" cy="605487"/>
          </a:xfrm>
          <a:prstGeom prst="rect">
            <a:avLst/>
          </a:prstGeom>
          <a:noFill/>
        </p:spPr>
        <p:txBody>
          <a:bodyPr lIns="0" rIns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95B55F4-B501-3440-8904-A1C7F049CBE8}"/>
              </a:ext>
            </a:extLst>
          </p:cNvPr>
          <p:cNvSpPr>
            <a:spLocks noChangeAspect="1"/>
          </p:cNvSpPr>
          <p:nvPr userDrawn="1"/>
        </p:nvSpPr>
        <p:spPr>
          <a:xfrm>
            <a:off x="6100577" y="1569743"/>
            <a:ext cx="1001899" cy="1001899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Picture Placeholder 11">
            <a:extLst>
              <a:ext uri="{FF2B5EF4-FFF2-40B4-BE49-F238E27FC236}">
                <a16:creationId xmlns:a16="http://schemas.microsoft.com/office/drawing/2014/main" id="{F2116994-BE3E-6A43-9C15-E71BA8EC821F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298783" y="1767949"/>
            <a:ext cx="605487" cy="605487"/>
          </a:xfrm>
          <a:prstGeom prst="rect">
            <a:avLst/>
          </a:prstGeom>
          <a:noFill/>
        </p:spPr>
        <p:txBody>
          <a:bodyPr lIns="0" rIns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icon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1DBF2F4B-EAEB-454F-AE7B-8025316C66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8003" y="5910175"/>
            <a:ext cx="1614488" cy="54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40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04B31150-A166-4DB3-A898-2154C9665891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1C1A95BC-42CA-4166-918D-DF4306881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4B4D5F91-2158-4A30-B83C-5CC9CC6E5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C509E5D6-79CC-4E1D-AAF4-C6F28F3C1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C56CF569-D57F-44A6-99BD-B6B444497C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2562" y="6168493"/>
            <a:ext cx="1643063" cy="555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60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431CD316-21C7-4FA9-A45A-374D6AE71ED5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id="{E107D9FB-3967-4583-A9DA-6787AF7120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138D5FEB-37FF-4F26-B625-CE2BE91FF2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id="{6C2B67E8-673C-422C-B021-296E2E2B9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687010E4-ADF2-486D-8DF7-B0FF38C6DADF}"/>
              </a:ext>
            </a:extLst>
          </p:cNvPr>
          <p:cNvSpPr/>
          <p:nvPr userDrawn="1"/>
        </p:nvSpPr>
        <p:spPr>
          <a:xfrm>
            <a:off x="954140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159AA79-2237-4A27-BBC2-D44032158D19}"/>
              </a:ext>
            </a:extLst>
          </p:cNvPr>
          <p:cNvSpPr/>
          <p:nvPr userDrawn="1"/>
        </p:nvSpPr>
        <p:spPr>
          <a:xfrm>
            <a:off x="3807539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272B962-9566-42D2-B4C3-E7AA81884A83}"/>
              </a:ext>
            </a:extLst>
          </p:cNvPr>
          <p:cNvSpPr/>
          <p:nvPr userDrawn="1"/>
        </p:nvSpPr>
        <p:spPr>
          <a:xfrm>
            <a:off x="6646275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9733285-016C-4C38-816C-83D30C075C70}"/>
              </a:ext>
            </a:extLst>
          </p:cNvPr>
          <p:cNvSpPr/>
          <p:nvPr userDrawn="1"/>
        </p:nvSpPr>
        <p:spPr>
          <a:xfrm>
            <a:off x="9498658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F40DBA4-AB63-4B47-B37F-BCC3D59B5392}"/>
              </a:ext>
            </a:extLst>
          </p:cNvPr>
          <p:cNvSpPr/>
          <p:nvPr userDrawn="1"/>
        </p:nvSpPr>
        <p:spPr>
          <a:xfrm>
            <a:off x="4011967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3EF0AFB-D099-4FF1-8963-7DA87268867F}"/>
              </a:ext>
            </a:extLst>
          </p:cNvPr>
          <p:cNvSpPr/>
          <p:nvPr userDrawn="1"/>
        </p:nvSpPr>
        <p:spPr>
          <a:xfrm>
            <a:off x="6850703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872C96E-9AF3-4FA0-8180-C213C7F2209E}"/>
              </a:ext>
            </a:extLst>
          </p:cNvPr>
          <p:cNvSpPr/>
          <p:nvPr userDrawn="1"/>
        </p:nvSpPr>
        <p:spPr>
          <a:xfrm>
            <a:off x="9703086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A08BE29-CFA5-4E0D-9DBE-A430AE1B8072}"/>
              </a:ext>
            </a:extLst>
          </p:cNvPr>
          <p:cNvSpPr/>
          <p:nvPr userDrawn="1"/>
        </p:nvSpPr>
        <p:spPr>
          <a:xfrm>
            <a:off x="1158568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B995BE-66C2-4379-885F-4BE069DA39E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03638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9B56B6C6-9F3C-4E80-BBAD-280E697B895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57037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54704160-1ED7-4B90-8963-0F887C73E9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95773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36610597-6A76-4A06-82A5-A8FFC5BAEA0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648156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FF56D2E5-86E4-473A-A62F-B7029E5B2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454" y="4052306"/>
            <a:ext cx="2588705" cy="1749005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93934E34-6CC7-492D-9515-EBEC72EFF4CB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524454" y="3539268"/>
            <a:ext cx="2588705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dirty="0"/>
              <a:t>Executive 01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4E27467-A1AA-4773-AAB5-A96267FBD712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377853" y="4052306"/>
            <a:ext cx="2588705" cy="1749005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6CABD5EB-4A8B-448B-8ED1-B8B420815B2D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3377853" y="3539268"/>
            <a:ext cx="2588705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dirty="0"/>
              <a:t>Executive 01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D86883C-E501-47FF-AE1A-E9CE8B71B421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6216589" y="4052306"/>
            <a:ext cx="2588705" cy="1749005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3683A037-F698-4CC9-904D-F377D71F690F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6216589" y="3539268"/>
            <a:ext cx="2588705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dirty="0"/>
              <a:t>Executive 01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0A095594-2B82-44ED-8C9B-DA7C4D3D2872}"/>
              </a:ext>
            </a:extLst>
          </p:cNvPr>
          <p:cNvSpPr>
            <a:spLocks noGrp="1"/>
          </p:cNvSpPr>
          <p:nvPr>
            <p:ph idx="22"/>
          </p:nvPr>
        </p:nvSpPr>
        <p:spPr>
          <a:xfrm>
            <a:off x="9068972" y="4052306"/>
            <a:ext cx="2588705" cy="1749005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54CDD46A-22ED-48F5-9B5F-13B1B5C4B320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9068972" y="3539268"/>
            <a:ext cx="2588705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dirty="0"/>
              <a:t>Executive 01</a:t>
            </a:r>
          </a:p>
        </p:txBody>
      </p:sp>
    </p:spTree>
    <p:extLst>
      <p:ext uri="{BB962C8B-B14F-4D97-AF65-F5344CB8AC3E}">
        <p14:creationId xmlns:p14="http://schemas.microsoft.com/office/powerpoint/2010/main" val="38765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dirty="0"/>
              <a:t>email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E0FBE0E-A6B0-483E-93DD-5C20DA069DB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/>
            </a:lvl1pPr>
          </a:lstStyle>
          <a:p>
            <a:pPr marL="228600" lvl="0" indent="-228600"/>
            <a:r>
              <a:rPr lang="en-US" noProof="0" dirty="0"/>
              <a:t>Website </a:t>
            </a:r>
            <a:r>
              <a:rPr lang="en-US" noProof="0" dirty="0" err="1"/>
              <a:t>url</a:t>
            </a:r>
            <a:r>
              <a:rPr lang="en-US" noProof="0" dirty="0"/>
              <a:t> here</a:t>
            </a:r>
          </a:p>
        </p:txBody>
      </p:sp>
      <p:pic>
        <p:nvPicPr>
          <p:cNvPr id="17" name="Graphic 16" descr="Envelope">
            <a:extLst>
              <a:ext uri="{FF2B5EF4-FFF2-40B4-BE49-F238E27FC236}">
                <a16:creationId xmlns:a16="http://schemas.microsoft.com/office/drawing/2014/main" id="{E5B30B87-6C2E-48F1-9026-E4F6BEA1CF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18" name="Graphic 17" descr="Network">
            <a:extLst>
              <a:ext uri="{FF2B5EF4-FFF2-40B4-BE49-F238E27FC236}">
                <a16:creationId xmlns:a16="http://schemas.microsoft.com/office/drawing/2014/main" id="{2DA3CFE0-4ED8-4345-A158-94E70F463E9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CE9908F-CF81-43F9-880A-401D0C0FB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9778" y="3429000"/>
            <a:ext cx="5011410" cy="651448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/>
            <a:r>
              <a:rPr lang="en-US" noProof="0"/>
              <a:t>Click to edit Master title style</a:t>
            </a:r>
            <a:endParaRPr lang="en-US" noProof="0" dirty="0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93552071-0334-4C69-9E06-F1974A22C43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87246" y="6034206"/>
            <a:ext cx="1643063" cy="555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136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7C312F4-62C2-4903-8C4B-423A8717E481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raphic 18" descr="Envelope">
            <a:extLst>
              <a:ext uri="{FF2B5EF4-FFF2-40B4-BE49-F238E27FC236}">
                <a16:creationId xmlns:a16="http://schemas.microsoft.com/office/drawing/2014/main" id="{A686352B-226C-4579-B831-0DC14EC389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20" name="Graphic 19" descr="Speaker phone">
            <a:extLst>
              <a:ext uri="{FF2B5EF4-FFF2-40B4-BE49-F238E27FC236}">
                <a16:creationId xmlns:a16="http://schemas.microsoft.com/office/drawing/2014/main" id="{460C8169-012B-451A-A6C2-6FEC0DC82AF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1" name="Subtitle 2">
            <a:extLst>
              <a:ext uri="{FF2B5EF4-FFF2-40B4-BE49-F238E27FC236}">
                <a16:creationId xmlns:a16="http://schemas.microsoft.com/office/drawing/2014/main" id="{ADF17BC1-06CE-42EA-A970-31A7ED871AA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dirty="0"/>
              <a:t>email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7035F1B3-4E91-44FF-B4E7-E5D87C7A03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>
                <a:solidFill>
                  <a:schemeClr val="bg1"/>
                </a:solidFill>
              </a:defRPr>
            </a:lvl1pPr>
          </a:lstStyle>
          <a:p>
            <a:pPr marL="228600" lvl="0" indent="-228600"/>
            <a:endParaRPr lang="en-US" noProof="0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525B5135-F466-4A63-A42C-3BB2BAA7D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9778" y="3158641"/>
            <a:ext cx="5011410" cy="921807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 dirty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/>
            <a:r>
              <a:rPr lang="en-US" noProof="0"/>
              <a:t>Click to edit Master title style</a:t>
            </a:r>
            <a:endParaRPr lang="en-US" noProof="0" dirty="0"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5211CFE2-9236-47FC-80AE-7F080901B02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452562" y="6168493"/>
            <a:ext cx="1643063" cy="555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070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F54E98B-AC75-484D-9121-68498EB888AA}"/>
              </a:ext>
            </a:extLst>
          </p:cNvPr>
          <p:cNvSpPr/>
          <p:nvPr userDrawn="1"/>
        </p:nvSpPr>
        <p:spPr>
          <a:xfrm>
            <a:off x="754010" y="708293"/>
            <a:ext cx="5334029" cy="5334029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noProof="0" dirty="0"/>
              <a:t>Title comes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90578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D5251EA-F450-4DD1-995B-DC89513424C8}"/>
              </a:ext>
            </a:extLst>
          </p:cNvPr>
          <p:cNvGrpSpPr/>
          <p:nvPr userDrawn="1"/>
        </p:nvGrpSpPr>
        <p:grpSpPr>
          <a:xfrm rot="16200000">
            <a:off x="1637386" y="1473117"/>
            <a:ext cx="8917229" cy="10769768"/>
            <a:chOff x="-1728305" y="-2049517"/>
            <a:chExt cx="8917229" cy="10769768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4882F4E-E8C8-46FE-A9C8-7B79782767F6}"/>
                </a:ext>
              </a:extLst>
            </p:cNvPr>
            <p:cNvSpPr/>
            <p:nvPr userDrawn="1"/>
          </p:nvSpPr>
          <p:spPr>
            <a:xfrm>
              <a:off x="754010" y="708293"/>
              <a:ext cx="5334029" cy="5334029"/>
            </a:xfrm>
            <a:prstGeom prst="ellipse">
              <a:avLst/>
            </a:prstGeom>
            <a:solidFill>
              <a:schemeClr val="bg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65CD13B-04FB-40D5-AF62-2F43CF49BA9B}"/>
                </a:ext>
              </a:extLst>
            </p:cNvPr>
            <p:cNvGrpSpPr/>
            <p:nvPr userDrawn="1"/>
          </p:nvGrpSpPr>
          <p:grpSpPr>
            <a:xfrm>
              <a:off x="-1728305" y="-2049517"/>
              <a:ext cx="8917229" cy="10769768"/>
              <a:chOff x="11114088" y="2241550"/>
              <a:chExt cx="1905000" cy="2354263"/>
            </a:xfrm>
            <a:solidFill>
              <a:schemeClr val="bg1">
                <a:alpha val="16000"/>
              </a:schemeClr>
            </a:solidFill>
          </p:grpSpPr>
          <p:sp>
            <p:nvSpPr>
              <p:cNvPr id="19" name="Freeform 5">
                <a:extLst>
                  <a:ext uri="{FF2B5EF4-FFF2-40B4-BE49-F238E27FC236}">
                    <a16:creationId xmlns:a16="http://schemas.microsoft.com/office/drawing/2014/main" id="{01876F8F-C11E-4FB2-8150-1F0602752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4088" y="2241550"/>
                <a:ext cx="1905000" cy="2354263"/>
              </a:xfrm>
              <a:custGeom>
                <a:avLst/>
                <a:gdLst>
                  <a:gd name="T0" fmla="*/ 0 w 447"/>
                  <a:gd name="T1" fmla="*/ 264 h 553"/>
                  <a:gd name="T2" fmla="*/ 141 w 447"/>
                  <a:gd name="T3" fmla="*/ 48 h 553"/>
                  <a:gd name="T4" fmla="*/ 414 w 447"/>
                  <a:gd name="T5" fmla="*/ 67 h 553"/>
                  <a:gd name="T6" fmla="*/ 438 w 447"/>
                  <a:gd name="T7" fmla="*/ 98 h 553"/>
                  <a:gd name="T8" fmla="*/ 391 w 447"/>
                  <a:gd name="T9" fmla="*/ 111 h 553"/>
                  <a:gd name="T10" fmla="*/ 94 w 447"/>
                  <a:gd name="T11" fmla="*/ 149 h 553"/>
                  <a:gd name="T12" fmla="*/ 107 w 447"/>
                  <a:gd name="T13" fmla="*/ 424 h 553"/>
                  <a:gd name="T14" fmla="*/ 383 w 447"/>
                  <a:gd name="T15" fmla="*/ 453 h 553"/>
                  <a:gd name="T16" fmla="*/ 393 w 447"/>
                  <a:gd name="T17" fmla="*/ 446 h 553"/>
                  <a:gd name="T18" fmla="*/ 433 w 447"/>
                  <a:gd name="T19" fmla="*/ 449 h 553"/>
                  <a:gd name="T20" fmla="*/ 421 w 447"/>
                  <a:gd name="T21" fmla="*/ 485 h 553"/>
                  <a:gd name="T22" fmla="*/ 194 w 447"/>
                  <a:gd name="T23" fmla="*/ 531 h 553"/>
                  <a:gd name="T24" fmla="*/ 0 w 447"/>
                  <a:gd name="T25" fmla="*/ 264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7" h="553">
                    <a:moveTo>
                      <a:pt x="0" y="264"/>
                    </a:moveTo>
                    <a:cubicBezTo>
                      <a:pt x="5" y="176"/>
                      <a:pt x="49" y="96"/>
                      <a:pt x="141" y="48"/>
                    </a:cubicBezTo>
                    <a:cubicBezTo>
                      <a:pt x="235" y="0"/>
                      <a:pt x="327" y="9"/>
                      <a:pt x="414" y="67"/>
                    </a:cubicBezTo>
                    <a:cubicBezTo>
                      <a:pt x="425" y="75"/>
                      <a:pt x="439" y="82"/>
                      <a:pt x="438" y="98"/>
                    </a:cubicBezTo>
                    <a:cubicBezTo>
                      <a:pt x="437" y="120"/>
                      <a:pt x="413" y="127"/>
                      <a:pt x="391" y="111"/>
                    </a:cubicBezTo>
                    <a:cubicBezTo>
                      <a:pt x="294" y="40"/>
                      <a:pt x="166" y="56"/>
                      <a:pt x="94" y="149"/>
                    </a:cubicBezTo>
                    <a:cubicBezTo>
                      <a:pt x="30" y="231"/>
                      <a:pt x="36" y="349"/>
                      <a:pt x="107" y="424"/>
                    </a:cubicBezTo>
                    <a:cubicBezTo>
                      <a:pt x="180" y="502"/>
                      <a:pt x="296" y="514"/>
                      <a:pt x="383" y="453"/>
                    </a:cubicBezTo>
                    <a:cubicBezTo>
                      <a:pt x="386" y="451"/>
                      <a:pt x="390" y="449"/>
                      <a:pt x="393" y="446"/>
                    </a:cubicBezTo>
                    <a:cubicBezTo>
                      <a:pt x="407" y="433"/>
                      <a:pt x="420" y="433"/>
                      <a:pt x="433" y="449"/>
                    </a:cubicBezTo>
                    <a:cubicBezTo>
                      <a:pt x="447" y="467"/>
                      <a:pt x="433" y="477"/>
                      <a:pt x="421" y="485"/>
                    </a:cubicBezTo>
                    <a:cubicBezTo>
                      <a:pt x="353" y="537"/>
                      <a:pt x="277" y="553"/>
                      <a:pt x="194" y="531"/>
                    </a:cubicBezTo>
                    <a:cubicBezTo>
                      <a:pt x="79" y="501"/>
                      <a:pt x="1" y="397"/>
                      <a:pt x="0" y="2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noProof="0" dirty="0"/>
              </a:p>
            </p:txBody>
          </p:sp>
          <p:sp>
            <p:nvSpPr>
              <p:cNvPr id="20" name="Freeform 6">
                <a:extLst>
                  <a:ext uri="{FF2B5EF4-FFF2-40B4-BE49-F238E27FC236}">
                    <a16:creationId xmlns:a16="http://schemas.microsoft.com/office/drawing/2014/main" id="{08A1D05F-5F61-4156-8C83-1A002AA1E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412538" y="2590800"/>
                <a:ext cx="835025" cy="1673225"/>
              </a:xfrm>
              <a:custGeom>
                <a:avLst/>
                <a:gdLst>
                  <a:gd name="T0" fmla="*/ 0 w 196"/>
                  <a:gd name="T1" fmla="*/ 198 h 393"/>
                  <a:gd name="T2" fmla="*/ 157 w 196"/>
                  <a:gd name="T3" fmla="*/ 8 h 393"/>
                  <a:gd name="T4" fmla="*/ 192 w 196"/>
                  <a:gd name="T5" fmla="*/ 22 h 393"/>
                  <a:gd name="T6" fmla="*/ 167 w 196"/>
                  <a:gd name="T7" fmla="*/ 56 h 393"/>
                  <a:gd name="T8" fmla="*/ 48 w 196"/>
                  <a:gd name="T9" fmla="*/ 198 h 393"/>
                  <a:gd name="T10" fmla="*/ 170 w 196"/>
                  <a:gd name="T11" fmla="*/ 339 h 393"/>
                  <a:gd name="T12" fmla="*/ 193 w 196"/>
                  <a:gd name="T13" fmla="*/ 372 h 393"/>
                  <a:gd name="T14" fmla="*/ 160 w 196"/>
                  <a:gd name="T15" fmla="*/ 387 h 393"/>
                  <a:gd name="T16" fmla="*/ 0 w 196"/>
                  <a:gd name="T17" fmla="*/ 198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3">
                    <a:moveTo>
                      <a:pt x="0" y="198"/>
                    </a:moveTo>
                    <a:cubicBezTo>
                      <a:pt x="0" y="103"/>
                      <a:pt x="64" y="26"/>
                      <a:pt x="157" y="8"/>
                    </a:cubicBezTo>
                    <a:cubicBezTo>
                      <a:pt x="171" y="6"/>
                      <a:pt x="188" y="0"/>
                      <a:pt x="192" y="22"/>
                    </a:cubicBezTo>
                    <a:cubicBezTo>
                      <a:pt x="196" y="41"/>
                      <a:pt x="190" y="52"/>
                      <a:pt x="167" y="56"/>
                    </a:cubicBezTo>
                    <a:cubicBezTo>
                      <a:pt x="95" y="70"/>
                      <a:pt x="47" y="129"/>
                      <a:pt x="48" y="198"/>
                    </a:cubicBezTo>
                    <a:cubicBezTo>
                      <a:pt x="48" y="267"/>
                      <a:pt x="97" y="325"/>
                      <a:pt x="170" y="339"/>
                    </a:cubicBezTo>
                    <a:cubicBezTo>
                      <a:pt x="191" y="343"/>
                      <a:pt x="195" y="354"/>
                      <a:pt x="193" y="372"/>
                    </a:cubicBezTo>
                    <a:cubicBezTo>
                      <a:pt x="190" y="393"/>
                      <a:pt x="174" y="389"/>
                      <a:pt x="160" y="387"/>
                    </a:cubicBezTo>
                    <a:cubicBezTo>
                      <a:pt x="70" y="375"/>
                      <a:pt x="0" y="293"/>
                      <a:pt x="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noProof="0" dirty="0"/>
              </a:p>
            </p:txBody>
          </p:sp>
        </p:grp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4D77C47B-CC1E-41DA-9146-5DFD63065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153348"/>
            <a:ext cx="10515600" cy="648543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0B82582E-6FE7-4218-811A-73C42656EE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1850" y="6185408"/>
            <a:ext cx="1643063" cy="555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544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60E0B501-22AA-4685-BE9B-A267F6F675A7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5D0E179E-CA3D-4874-9ACD-F8990F48F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5" name="Freeform 6">
              <a:extLst>
                <a:ext uri="{FF2B5EF4-FFF2-40B4-BE49-F238E27FC236}">
                  <a16:creationId xmlns:a16="http://schemas.microsoft.com/office/drawing/2014/main" id="{A9C53936-B93A-4CF6-8766-2FA93ACFE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6" name="Freeform 7">
              <a:extLst>
                <a:ext uri="{FF2B5EF4-FFF2-40B4-BE49-F238E27FC236}">
                  <a16:creationId xmlns:a16="http://schemas.microsoft.com/office/drawing/2014/main" id="{5776DEA2-5422-4F51-B359-652B71274D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1A1F33A2-66F7-4D85-99DD-7B00F265A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938" y="1825625"/>
            <a:ext cx="10837862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EF788279-D710-447A-9E71-4D1344575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01F6AA-5647-47A5-8A9C-0DA6BD2BF4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5938" y="6058229"/>
            <a:ext cx="993775" cy="39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7589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C2A6B906-ACDA-40FD-8AC8-0B693AB1279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717F7366-5A99-4065-90C2-AE7DF5DD0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90A089CA-63B9-4456-B0B1-17C75EBFB9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8D36B2D1-BCFE-43FC-8743-7B7A30E1A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79DA8F4-EDD3-4D62-A90B-8C3C1AFB00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5938" y="1825625"/>
            <a:ext cx="5503862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DA0DA994-B4A9-447A-BEBF-3EA31D375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19DEF115-82C2-4E9D-A22C-8DA561FB3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0140BE7E-4D91-4A9A-AFCA-BC6197D976C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5938" y="6058229"/>
            <a:ext cx="993775" cy="39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934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616F52B4-215E-4237-893C-E22B23804744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B7C40C77-B795-4B07-B92D-2E8A566357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id="{6E703A1E-5F10-4BB5-9D52-77CB6F599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22CEE04C-09CE-41CF-937D-EC2D3C23E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774CF4BA-8DCB-42CF-A2C4-D6AF95EE3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67BA8B6E-A28D-4658-8C91-6CA7BD539B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5938" y="2505075"/>
            <a:ext cx="5157787" cy="368458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F73B3215-82DB-4DBF-9E77-3AE2308C69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Content Placeholder 5">
            <a:extLst>
              <a:ext uri="{FF2B5EF4-FFF2-40B4-BE49-F238E27FC236}">
                <a16:creationId xmlns:a16="http://schemas.microsoft.com/office/drawing/2014/main" id="{8DFD34E8-36CC-4FFE-926B-C170208FED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AE3770E9-CB74-47B0-8229-91F6F7560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8D0C97B8-1421-460B-B7F1-B053145A2C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5938" y="6058229"/>
            <a:ext cx="993775" cy="39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7946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C57825D7-DD33-4B70-BBBE-D46E7A535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768485"/>
            <a:ext cx="5305662" cy="5305662"/>
          </a:xfrm>
          <a:custGeom>
            <a:avLst/>
            <a:gdLst>
              <a:gd name="connsiteX0" fmla="*/ 2652831 w 5305662"/>
              <a:gd name="connsiteY0" fmla="*/ 0 h 5305662"/>
              <a:gd name="connsiteX1" fmla="*/ 5305662 w 5305662"/>
              <a:gd name="connsiteY1" fmla="*/ 2652831 h 5305662"/>
              <a:gd name="connsiteX2" fmla="*/ 2652831 w 5305662"/>
              <a:gd name="connsiteY2" fmla="*/ 5305662 h 5305662"/>
              <a:gd name="connsiteX3" fmla="*/ 0 w 5305662"/>
              <a:gd name="connsiteY3" fmla="*/ 2652831 h 5305662"/>
              <a:gd name="connsiteX4" fmla="*/ 2652831 w 5305662"/>
              <a:gd name="connsiteY4" fmla="*/ 0 h 5305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5662" h="5305662">
                <a:moveTo>
                  <a:pt x="2652831" y="0"/>
                </a:moveTo>
                <a:cubicBezTo>
                  <a:pt x="4117949" y="0"/>
                  <a:pt x="5305662" y="1187713"/>
                  <a:pt x="5305662" y="2652831"/>
                </a:cubicBezTo>
                <a:cubicBezTo>
                  <a:pt x="5305662" y="4117949"/>
                  <a:pt x="4117949" y="5305662"/>
                  <a:pt x="2652831" y="5305662"/>
                </a:cubicBezTo>
                <a:cubicBezTo>
                  <a:pt x="1187713" y="5305662"/>
                  <a:pt x="0" y="4117949"/>
                  <a:pt x="0" y="2652831"/>
                </a:cubicBezTo>
                <a:cubicBezTo>
                  <a:pt x="0" y="1187713"/>
                  <a:pt x="1187713" y="0"/>
                  <a:pt x="2652831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 flipH="1">
            <a:off x="5400786" y="-2003509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id="{19A1397F-1946-4CBE-9EC5-159C3CBC7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C535F2AB-153E-44A9-97BE-00553BEC17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248B5254-9D60-43C8-86C8-1D26D8A481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5938" y="6058229"/>
            <a:ext cx="993775" cy="39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857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9F866E5C-B8AA-4805-B232-831BA01AAF1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F98614F0-2DA3-4F29-8CB3-D61424AC8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66D52F08-13EC-4AB4-BB79-89A5395A0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id="{2544236D-8C3A-41EF-9A68-C84A8A7D0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9009D5C6-6206-4291-8037-67DC025F0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BEB643FD-AA85-4A43-8EBD-AFD10DD98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001F313-F798-43BE-AFF0-A68C84C36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0EDD884B-48F7-44ED-80EE-D83BD5686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5938" y="6058229"/>
            <a:ext cx="993775" cy="39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1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C4D7FA-B85E-4477-8C62-94955B340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1226BB-3E56-4E7F-8172-7EC03C9F0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5D08EF-72FB-4F19-9916-65815A9CA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1F27F-98F9-A147-8986-34441C7B752D}" type="datetime1">
              <a:rPr lang="en-US" noProof="0" smtClean="0"/>
              <a:t>10/7/2020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65084D-BC85-4A55-BD80-93876AD101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DEF23-A140-4DD6-A0D0-A86BD4DF34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71654-96A5-4280-94F3-931C61A9F92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4708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0" r:id="rId4"/>
    <p:sldLayoutId id="2147483661" r:id="rId5"/>
    <p:sldLayoutId id="2147483662" r:id="rId6"/>
    <p:sldLayoutId id="2147483663" r:id="rId7"/>
    <p:sldLayoutId id="2147483654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Ex5TcnA9dMg?feature=oembed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mqO0Ev0A1wI?feature=oembed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www.rotary5930.org/" TargetMode="External"/><Relationship Id="rId5" Type="http://schemas.openxmlformats.org/officeDocument/2006/relationships/image" Target="../media/image33.png"/><Relationship Id="rId4" Type="http://schemas.openxmlformats.org/officeDocument/2006/relationships/hyperlink" Target="http://www.rotary.org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B08B8-3DB3-4637-AE23-B8DB96D9F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3650" y="2173288"/>
            <a:ext cx="5143500" cy="2090808"/>
          </a:xfrm>
        </p:spPr>
        <p:txBody>
          <a:bodyPr anchor="b">
            <a:normAutofit fontScale="90000"/>
          </a:bodyPr>
          <a:lstStyle/>
          <a:p>
            <a:r>
              <a:rPr lang="en-US" b="1" dirty="0"/>
              <a:t>Who is your Target Audience?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98AA37-E298-4CD8-9F0F-2123ACFD96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>
            <a:normAutofit/>
          </a:bodyPr>
          <a:lstStyle/>
          <a:p>
            <a:r>
              <a:rPr lang="en-US" dirty="0">
                <a:effectLst/>
              </a:rPr>
              <a:t>Multiplier effect of using Technology</a:t>
            </a:r>
            <a:endParaRPr lang="en-US" dirty="0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ABD7F97D-15E8-4032-B615-0562046B754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710812" y="760021"/>
            <a:ext cx="5314603" cy="5225143"/>
          </a:xfr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D96CCAF-B2CE-44C5-A2B8-EAD18A9F0651}"/>
              </a:ext>
            </a:extLst>
          </p:cNvPr>
          <p:cNvSpPr txBox="1"/>
          <p:nvPr/>
        </p:nvSpPr>
        <p:spPr>
          <a:xfrm>
            <a:off x="9366839" y="4966101"/>
            <a:ext cx="2114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</a:rPr>
              <a:t>Nancy Paulson</a:t>
            </a:r>
          </a:p>
          <a:p>
            <a:pPr algn="r"/>
            <a:r>
              <a:rPr lang="en-US" dirty="0">
                <a:solidFill>
                  <a:schemeClr val="bg1"/>
                </a:solidFill>
              </a:rPr>
              <a:t>Webmaster, D5930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EFCEB4-B551-475D-B547-FCAD49BEE27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405418" y="5612432"/>
            <a:ext cx="2075770" cy="70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72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A9C73-06ED-419B-81B5-491CBFC22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938" y="2091235"/>
            <a:ext cx="5368710" cy="3689138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Member Personas</a:t>
            </a:r>
          </a:p>
          <a:p>
            <a:r>
              <a:rPr lang="en-US" sz="4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Technology?</a:t>
            </a:r>
          </a:p>
          <a:p>
            <a:r>
              <a:rPr lang="en-US" sz="4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Storytelling</a:t>
            </a:r>
          </a:p>
          <a:p>
            <a:r>
              <a:rPr lang="en-US" sz="4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Resources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5C6BAC-F3F8-4AA0-B332-02F663571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EC71654-96A5-4280-94F3-931C61A9F92C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  <p:pic>
        <p:nvPicPr>
          <p:cNvPr id="7" name="Picture Placeholder 6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241642C-CB49-4AA1-9EAD-3BCEA280B5B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23604" r="2" b="7664"/>
          <a:stretch/>
        </p:blipFill>
        <p:spPr>
          <a:xfrm>
            <a:off x="5884648" y="10"/>
            <a:ext cx="6307353" cy="5780362"/>
          </a:xfr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C50832-0B36-43C5-98EC-4CD165D78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anchor="ctr">
            <a:noAutofit/>
          </a:bodyPr>
          <a:lstStyle/>
          <a:p>
            <a:r>
              <a:rPr lang="en-US" sz="4400" dirty="0"/>
              <a:t>Objectives for today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561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4C2A7-EC84-4D8C-9CA2-F6AE46F51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 Audience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960426-AAA6-4126-93AF-30F7DEE01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0126" y="1154831"/>
            <a:ext cx="10067924" cy="3055219"/>
          </a:xfrm>
        </p:spPr>
        <p:txBody>
          <a:bodyPr/>
          <a:lstStyle/>
          <a:p>
            <a:pPr marL="342900" marR="0" indent="-342900" algn="l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target audience is the specific group of people you want to reach with your social channels. </a:t>
            </a:r>
          </a:p>
          <a:p>
            <a:pPr marL="342900" marR="0" indent="-342900" algn="l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They are the people who are most likely to be interested in your content, membership, or giving.</a:t>
            </a:r>
          </a:p>
          <a:p>
            <a:pPr marL="342900" marR="0" indent="-342900" algn="l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They are likely united by some common characteristics, like demographics and behaviors.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9D82A855-CCB0-4075-B5EE-5CC6FD176DB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/>
          <a:stretch/>
        </p:blipFill>
        <p:spPr>
          <a:xfrm>
            <a:off x="5812328" y="3657600"/>
            <a:ext cx="4676050" cy="3195411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6E959E-B23F-467A-9B6E-30F9EE969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533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429A9EA-A5FF-4FCC-BE82-3CBADB81F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4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BE7E88-D989-4CA1-B232-B8CEB0A329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5990" y="500514"/>
            <a:ext cx="9897979" cy="556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246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3A6F33C-3AFE-474E-AC15-C00F368C3C6A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Look at Your Club</a:t>
            </a:r>
          </a:p>
        </p:txBody>
      </p:sp>
      <p:pic>
        <p:nvPicPr>
          <p:cNvPr id="29" name="Picture Placeholder 28" descr="Pencil">
            <a:extLst>
              <a:ext uri="{FF2B5EF4-FFF2-40B4-BE49-F238E27FC236}">
                <a16:creationId xmlns:a16="http://schemas.microsoft.com/office/drawing/2014/main" id="{F0E35123-11A3-CD40-A44F-8A81B9105639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015163-D5FD-4849-978B-77883FAF7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125" y="2057400"/>
            <a:ext cx="4943475" cy="3652406"/>
          </a:xfrm>
        </p:spPr>
        <p:txBody>
          <a:bodyPr/>
          <a:lstStyle/>
          <a:p>
            <a:r>
              <a:rPr lang="en-US" sz="3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Every club is different</a:t>
            </a:r>
          </a:p>
          <a:p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Every club is the same</a:t>
            </a:r>
          </a:p>
          <a:p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Communities</a:t>
            </a:r>
          </a:p>
          <a:p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Vocations</a:t>
            </a:r>
          </a:p>
          <a:p>
            <a:endParaRPr lang="en-US" sz="3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3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3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1" name="Picture Placeholder 30" descr="Laptop">
            <a:extLst>
              <a:ext uri="{FF2B5EF4-FFF2-40B4-BE49-F238E27FC236}">
                <a16:creationId xmlns:a16="http://schemas.microsoft.com/office/drawing/2014/main" id="{6BF407E9-98AE-2B40-90E3-1B14FC14FDB8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1EE8A19-6968-4C81-B180-20FEF61ADEE1}"/>
              </a:ext>
            </a:extLst>
          </p:cNvPr>
          <p:cNvSpPr>
            <a:spLocks noGrp="1"/>
          </p:cNvSpPr>
          <p:nvPr>
            <p:ph idx="20"/>
          </p:nvPr>
        </p:nvSpPr>
        <p:spPr/>
        <p:txBody>
          <a:bodyPr/>
          <a:lstStyle/>
          <a:p>
            <a:r>
              <a:rPr lang="en-US" sz="4400" dirty="0"/>
              <a:t>Get Specific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1C0347-C2C9-46A2-B7A6-9653B525F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31A80DA-3448-4F8C-9F1A-0D4B1630CDCA}"/>
              </a:ext>
            </a:extLst>
          </p:cNvPr>
          <p:cNvSpPr txBox="1">
            <a:spLocks/>
          </p:cNvSpPr>
          <p:nvPr/>
        </p:nvSpPr>
        <p:spPr>
          <a:xfrm>
            <a:off x="7010402" y="2711123"/>
            <a:ext cx="4647754" cy="365240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000" dirty="0"/>
              <a:t>Gender</a:t>
            </a:r>
          </a:p>
          <a:p>
            <a:pPr algn="l"/>
            <a:r>
              <a:rPr lang="en-US" sz="3000" dirty="0"/>
              <a:t>Age</a:t>
            </a:r>
          </a:p>
          <a:p>
            <a:pPr algn="l"/>
            <a:r>
              <a:rPr lang="en-US" sz="3000" dirty="0"/>
              <a:t>Vocations</a:t>
            </a:r>
          </a:p>
          <a:p>
            <a:pPr algn="l"/>
            <a:r>
              <a:rPr lang="en-US" sz="3000" dirty="0"/>
              <a:t>Income/education level</a:t>
            </a:r>
          </a:p>
          <a:p>
            <a:pPr algn="l"/>
            <a:r>
              <a:rPr lang="en-US" sz="3000" dirty="0"/>
              <a:t>Interests</a:t>
            </a:r>
          </a:p>
          <a:p>
            <a:pPr algn="l"/>
            <a:r>
              <a:rPr lang="en-US" sz="3000" dirty="0"/>
              <a:t>Rotary Reasons</a:t>
            </a:r>
          </a:p>
          <a:p>
            <a:pPr algn="l"/>
            <a:endParaRPr lang="en-US" sz="3000" dirty="0"/>
          </a:p>
          <a:p>
            <a:endParaRPr lang="en-US" sz="3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043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4DC981A-6812-4310-937A-3BEF4627C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6</a:t>
            </a:fld>
            <a:endParaRPr lang="en-US" noProof="0" dirty="0"/>
          </a:p>
        </p:txBody>
      </p:sp>
      <p:pic>
        <p:nvPicPr>
          <p:cNvPr id="5" name="Online Media 4" title="Anytown">
            <a:hlinkClick r:id="" action="ppaction://media"/>
            <a:extLst>
              <a:ext uri="{FF2B5EF4-FFF2-40B4-BE49-F238E27FC236}">
                <a16:creationId xmlns:a16="http://schemas.microsoft.com/office/drawing/2014/main" id="{CC21451B-360C-4754-AEC5-F721CA35FEC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71312" y="1166957"/>
            <a:ext cx="9402493" cy="528878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6A817D1-6704-4102-8BBB-7690DCD3D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Anytown Video</a:t>
            </a:r>
          </a:p>
        </p:txBody>
      </p:sp>
    </p:spTree>
    <p:extLst>
      <p:ext uri="{BB962C8B-B14F-4D97-AF65-F5344CB8AC3E}">
        <p14:creationId xmlns:p14="http://schemas.microsoft.com/office/powerpoint/2010/main" val="60378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8AC307-FF1C-4A83-881F-B95B4A35A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7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E92ACF-7906-4D8B-BD1C-C1687E2FE6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07382" y="0"/>
            <a:ext cx="109772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02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8AC307-FF1C-4A83-881F-B95B4A35A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8</a:t>
            </a:fld>
            <a:endParaRPr lang="en-US" noProof="0" dirty="0"/>
          </a:p>
        </p:txBody>
      </p:sp>
      <p:pic>
        <p:nvPicPr>
          <p:cNvPr id="5" name="Picture 4" descr="Chart, pie chart&#10;&#10;Description automatically generated">
            <a:extLst>
              <a:ext uri="{FF2B5EF4-FFF2-40B4-BE49-F238E27FC236}">
                <a16:creationId xmlns:a16="http://schemas.microsoft.com/office/drawing/2014/main" id="{8EE92ACF-7906-4D8B-BD1C-C1687E2FE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382" y="0"/>
            <a:ext cx="109772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333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Technologies?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756940" cy="4351338"/>
          </a:xfrm>
        </p:spPr>
        <p:txBody>
          <a:bodyPr/>
          <a:lstStyle/>
          <a:p>
            <a:r>
              <a:rPr lang="en-US" sz="4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Website</a:t>
            </a:r>
          </a:p>
          <a:p>
            <a:r>
              <a:rPr lang="en-US" sz="4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Social Media</a:t>
            </a:r>
          </a:p>
          <a:p>
            <a:r>
              <a:rPr lang="en-US" sz="4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Emails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9305ED8-D39E-4A20-A7CB-7EC58B3E325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/>
          <a:stretch/>
        </p:blipFill>
        <p:spPr>
          <a:xfrm>
            <a:off x="5455212" y="1033976"/>
            <a:ext cx="4884848" cy="4793967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730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3A6F33C-3AFE-474E-AC15-C00F368C3C6A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Content</a:t>
            </a:r>
          </a:p>
        </p:txBody>
      </p:sp>
      <p:pic>
        <p:nvPicPr>
          <p:cNvPr id="29" name="Picture Placeholder 28" descr="Pencil">
            <a:extLst>
              <a:ext uri="{FF2B5EF4-FFF2-40B4-BE49-F238E27FC236}">
                <a16:creationId xmlns:a16="http://schemas.microsoft.com/office/drawing/2014/main" id="{F0E35123-11A3-CD40-A44F-8A81B9105639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015163-D5FD-4849-978B-77883FAF7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125" y="2057400"/>
            <a:ext cx="4943475" cy="3652406"/>
          </a:xfrm>
        </p:spPr>
        <p:txBody>
          <a:bodyPr/>
          <a:lstStyle/>
          <a:p>
            <a:r>
              <a:rPr lang="en-US" sz="3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 a Content Calendar</a:t>
            </a:r>
          </a:p>
          <a:p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Leverage Your Content</a:t>
            </a:r>
          </a:p>
          <a:p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Guest Posting</a:t>
            </a:r>
          </a:p>
          <a:p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Action Pictures &amp; Videos</a:t>
            </a:r>
          </a:p>
          <a:p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SHARE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8438480-8B6F-44E5-A602-6240C1B85FB3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7010402" y="2762250"/>
            <a:ext cx="4571998" cy="2915467"/>
          </a:xfrm>
        </p:spPr>
        <p:txBody>
          <a:bodyPr anchor="t"/>
          <a:lstStyle/>
          <a:p>
            <a:r>
              <a:rPr lang="en-US" sz="3000" dirty="0"/>
              <a:t>Represent Your Brand</a:t>
            </a:r>
          </a:p>
          <a:p>
            <a:r>
              <a:rPr lang="en-US" sz="3000" dirty="0"/>
              <a:t>Write Stories with Action Pictures</a:t>
            </a:r>
          </a:p>
          <a:p>
            <a:r>
              <a:rPr lang="en-US" sz="3000" dirty="0"/>
              <a:t>Enable Social Sharing</a:t>
            </a:r>
          </a:p>
          <a:p>
            <a:r>
              <a:rPr lang="en-US" sz="3000" dirty="0"/>
              <a:t>Accessible</a:t>
            </a:r>
          </a:p>
          <a:p>
            <a:endParaRPr lang="en-US" sz="1600" dirty="0"/>
          </a:p>
        </p:txBody>
      </p:sp>
      <p:pic>
        <p:nvPicPr>
          <p:cNvPr id="31" name="Picture Placeholder 30" descr="Laptop">
            <a:extLst>
              <a:ext uri="{FF2B5EF4-FFF2-40B4-BE49-F238E27FC236}">
                <a16:creationId xmlns:a16="http://schemas.microsoft.com/office/drawing/2014/main" id="{6BF407E9-98AE-2B40-90E3-1B14FC14FDB8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1EE8A19-6968-4C81-B180-20FEF61ADEE1}"/>
              </a:ext>
            </a:extLst>
          </p:cNvPr>
          <p:cNvSpPr>
            <a:spLocks noGrp="1"/>
          </p:cNvSpPr>
          <p:nvPr>
            <p:ph idx="20"/>
          </p:nvPr>
        </p:nvSpPr>
        <p:spPr/>
        <p:txBody>
          <a:bodyPr/>
          <a:lstStyle/>
          <a:p>
            <a:r>
              <a:rPr lang="en-US" sz="4400" dirty="0"/>
              <a:t>Websites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1C0347-C2C9-46A2-B7A6-9653B525F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03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3A6F33C-3AFE-474E-AC15-C00F368C3C6A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Social Media</a:t>
            </a:r>
          </a:p>
        </p:txBody>
      </p:sp>
      <p:pic>
        <p:nvPicPr>
          <p:cNvPr id="29" name="Picture Placeholder 28" descr="Connections">
            <a:extLst>
              <a:ext uri="{FF2B5EF4-FFF2-40B4-BE49-F238E27FC236}">
                <a16:creationId xmlns:a16="http://schemas.microsoft.com/office/drawing/2014/main" id="{F0E35123-11A3-CD40-A44F-8A81B9105639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365032" y="955618"/>
            <a:ext cx="605487" cy="605487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015163-D5FD-4849-978B-77883FAF7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125" y="2057400"/>
            <a:ext cx="4943475" cy="3652406"/>
          </a:xfrm>
        </p:spPr>
        <p:txBody>
          <a:bodyPr/>
          <a:lstStyle/>
          <a:p>
            <a:r>
              <a:rPr lang="en-US" sz="3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Claim your name/brand on all platforms</a:t>
            </a:r>
          </a:p>
          <a:p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Choose one to start</a:t>
            </a:r>
          </a:p>
          <a:p>
            <a:r>
              <a:rPr lang="en-US" sz="3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Focus on conversation &amp; engagement</a:t>
            </a:r>
          </a:p>
          <a:p>
            <a:endParaRPr lang="en-US" sz="3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8438480-8B6F-44E5-A602-6240C1B85FB3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7010402" y="2696992"/>
            <a:ext cx="4571998" cy="3141834"/>
          </a:xfrm>
        </p:spPr>
        <p:txBody>
          <a:bodyPr anchor="t"/>
          <a:lstStyle/>
          <a:p>
            <a:r>
              <a:rPr lang="en-US" sz="3000" dirty="0"/>
              <a:t>Collect Emails from Guests &amp; Speakers</a:t>
            </a:r>
          </a:p>
          <a:p>
            <a:r>
              <a:rPr lang="en-US" sz="3000" dirty="0"/>
              <a:t>Actively Engage Sign-ups</a:t>
            </a:r>
          </a:p>
          <a:p>
            <a:r>
              <a:rPr lang="en-US" sz="3000" dirty="0"/>
              <a:t>Consistent Template</a:t>
            </a:r>
          </a:p>
          <a:p>
            <a:endParaRPr lang="en-US" sz="1600" dirty="0"/>
          </a:p>
        </p:txBody>
      </p:sp>
      <p:pic>
        <p:nvPicPr>
          <p:cNvPr id="31" name="Picture Placeholder 30" descr="Email">
            <a:extLst>
              <a:ext uri="{FF2B5EF4-FFF2-40B4-BE49-F238E27FC236}">
                <a16:creationId xmlns:a16="http://schemas.microsoft.com/office/drawing/2014/main" id="{6BF407E9-98AE-2B40-90E3-1B14FC14FDB8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298783" y="1767949"/>
            <a:ext cx="605487" cy="605487"/>
          </a:xfr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1EE8A19-6968-4C81-B180-20FEF61ADEE1}"/>
              </a:ext>
            </a:extLst>
          </p:cNvPr>
          <p:cNvSpPr>
            <a:spLocks noGrp="1"/>
          </p:cNvSpPr>
          <p:nvPr>
            <p:ph idx="20"/>
          </p:nvPr>
        </p:nvSpPr>
        <p:spPr/>
        <p:txBody>
          <a:bodyPr/>
          <a:lstStyle/>
          <a:p>
            <a:r>
              <a:rPr lang="en-US" sz="4400" dirty="0"/>
              <a:t>Emails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1C0347-C2C9-46A2-B7A6-9653B525F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036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4C2A7-EC84-4D8C-9CA2-F6AE46F51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Storytelling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960426-AAA6-4126-93AF-30F7DEE01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0126" y="1154831"/>
            <a:ext cx="10067924" cy="3055219"/>
          </a:xfrm>
        </p:spPr>
        <p:txBody>
          <a:bodyPr/>
          <a:lstStyle/>
          <a:p>
            <a:pPr algn="l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6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“We are, as a species, addicted to story. Even when the body goes to sleep, the mind stays up all night, telling itself stories.” </a:t>
            </a:r>
          </a:p>
          <a:p>
            <a:pPr algn="l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 Jonathan Gottschall (@jonathangottsch), The Storytelling Animal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algn="l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4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9D82A855-CCB0-4075-B5EE-5CC6FD176DB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/>
          <a:stretch/>
        </p:blipFill>
        <p:spPr>
          <a:xfrm>
            <a:off x="5812328" y="3696622"/>
            <a:ext cx="4676050" cy="3117366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6E959E-B23F-467A-9B6E-30F9EE969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36977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396DB7F4-3998-453B-9264-75F72299F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/>
          <a:lstStyle/>
          <a:p>
            <a:r>
              <a:rPr lang="en-US" dirty="0"/>
              <a:t>Content Marketing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79CBF1D-5767-4764-9A18-84AB1CF16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754493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b="1" i="0" u="none" strike="noStrike" baseline="0" dirty="0">
                <a:solidFill>
                  <a:srgbClr val="495B67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a nutshell, content marketing is the art of communicating with your prospects and members without having to sell to them. </a:t>
            </a:r>
          </a:p>
          <a:p>
            <a:pPr marL="0" indent="0" algn="l">
              <a:buNone/>
            </a:pPr>
            <a:r>
              <a:rPr lang="en-US" b="0" i="0" u="none" strike="noStrike" baseline="0" dirty="0">
                <a:solidFill>
                  <a:srgbClr val="495B67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 opposed to advertising your products and services, you’re creating helpful, engaging content that your prospects and members can enjoy and learn from.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252A3-F1C5-4DED-B80B-83A681DED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EC71654-96A5-4280-94F3-931C61A9F92C}" type="slidenum">
              <a:rPr lang="en-US" noProof="0" smtClean="0"/>
              <a:pPr>
                <a:spcAft>
                  <a:spcPts val="600"/>
                </a:spcAft>
              </a:pPr>
              <a:t>13</a:t>
            </a:fld>
            <a:endParaRPr lang="en-US" noProof="0"/>
          </a:p>
        </p:txBody>
      </p:sp>
      <p:pic>
        <p:nvPicPr>
          <p:cNvPr id="7" name="Picture Placeholder 6" descr="A picture containing chart&#10;&#10;Description automatically generated">
            <a:extLst>
              <a:ext uri="{FF2B5EF4-FFF2-40B4-BE49-F238E27FC236}">
                <a16:creationId xmlns:a16="http://schemas.microsoft.com/office/drawing/2014/main" id="{C7CB8864-944E-43CB-A16A-B2AF19B39F1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r="1234" b="-1"/>
          <a:stretch/>
        </p:blipFill>
        <p:spPr>
          <a:xfrm>
            <a:off x="5159231" y="530604"/>
            <a:ext cx="5796792" cy="5796792"/>
          </a:xfrm>
          <a:noFill/>
        </p:spPr>
      </p:pic>
    </p:spTree>
    <p:extLst>
      <p:ext uri="{BB962C8B-B14F-4D97-AF65-F5344CB8AC3E}">
        <p14:creationId xmlns:p14="http://schemas.microsoft.com/office/powerpoint/2010/main" val="38325358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396DB7F4-3998-453B-9264-75F72299F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448" y="189203"/>
            <a:ext cx="4937211" cy="1325563"/>
          </a:xfrm>
        </p:spPr>
        <p:txBody>
          <a:bodyPr/>
          <a:lstStyle/>
          <a:p>
            <a:r>
              <a:rPr lang="en-US" dirty="0"/>
              <a:t>Tips for Content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79CBF1D-5767-4764-9A18-84AB1CF16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098958"/>
            <a:ext cx="4914189" cy="5078005"/>
          </a:xfrm>
        </p:spPr>
        <p:txBody>
          <a:bodyPr/>
          <a:lstStyle/>
          <a:p>
            <a:pPr marL="2286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Keep stories or blog posts 300-500 words</a:t>
            </a:r>
          </a:p>
          <a:p>
            <a:pPr marL="2286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Include a featured image or video</a:t>
            </a:r>
          </a:p>
          <a:p>
            <a:pPr marL="2286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Optimize posts to include target keyword</a:t>
            </a:r>
          </a:p>
          <a:p>
            <a:pPr marL="2286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Make sure you have a call to action</a:t>
            </a:r>
          </a:p>
          <a:p>
            <a:pPr marL="2286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Make sure you have a social sharing button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Social Media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Keep stories 100-150 words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Link to your website</a:t>
            </a:r>
            <a:endParaRPr lang="en-US" sz="20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252A3-F1C5-4DED-B80B-83A681DED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EC71654-96A5-4280-94F3-931C61A9F92C}" type="slidenum">
              <a:rPr lang="en-US" noProof="0" smtClean="0"/>
              <a:pPr>
                <a:spcAft>
                  <a:spcPts val="600"/>
                </a:spcAft>
              </a:pPr>
              <a:t>14</a:t>
            </a:fld>
            <a:endParaRPr lang="en-US" noProof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C7CB8864-944E-43CB-A16A-B2AF19B39F1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/>
          <a:stretch/>
        </p:blipFill>
        <p:spPr>
          <a:xfrm>
            <a:off x="5394901" y="1297847"/>
            <a:ext cx="4914189" cy="4262306"/>
          </a:xfrm>
          <a:noFill/>
        </p:spPr>
      </p:pic>
    </p:spTree>
    <p:extLst>
      <p:ext uri="{BB962C8B-B14F-4D97-AF65-F5344CB8AC3E}">
        <p14:creationId xmlns:p14="http://schemas.microsoft.com/office/powerpoint/2010/main" val="26415050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DEE402-7DD5-440A-ADA9-3E54909AD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15</a:t>
            </a:fld>
            <a:endParaRPr lang="en-US" noProof="0" dirty="0"/>
          </a:p>
        </p:txBody>
      </p:sp>
      <p:pic>
        <p:nvPicPr>
          <p:cNvPr id="5" name="Online Media 4" title="Rotary Responds">
            <a:hlinkClick r:id="" action="ppaction://media"/>
            <a:extLst>
              <a:ext uri="{FF2B5EF4-FFF2-40B4-BE49-F238E27FC236}">
                <a16:creationId xmlns:a16="http://schemas.microsoft.com/office/drawing/2014/main" id="{E5405B50-FFB6-490D-9D51-96A99DDAE4D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71312" y="1166957"/>
            <a:ext cx="9402493" cy="528878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95C85C1-320D-4A1E-92E3-74119E0F1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Rotary Responds 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Video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32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703DFAE-6726-4151-A02F-069EAAA6D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16</a:t>
            </a:fld>
            <a:endParaRPr lang="en-US" noProof="0" dirty="0"/>
          </a:p>
        </p:txBody>
      </p:sp>
      <p:pic>
        <p:nvPicPr>
          <p:cNvPr id="6" name="Content Placeholder 5" descr="A picture containing timeline&#10;&#10;Description automatically generated">
            <a:extLst>
              <a:ext uri="{FF2B5EF4-FFF2-40B4-BE49-F238E27FC236}">
                <a16:creationId xmlns:a16="http://schemas.microsoft.com/office/drawing/2014/main" id="{DDADF612-C93B-4D74-8B6C-C533DA2407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5462" y="861978"/>
            <a:ext cx="11563163" cy="5134044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44ABD57-DD91-41C9-BA80-85A4E9934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2374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FCA16-8D78-4A87-9023-708458E3A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resources</a:t>
            </a:r>
          </a:p>
        </p:txBody>
      </p:sp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CBB1FBB7-8048-6F41-A39C-61BDC2D38BF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/>
          <a:stretch/>
        </p:blipFill>
        <p:spPr>
          <a:xfrm>
            <a:off x="1103638" y="1848535"/>
            <a:ext cx="1430337" cy="1430337"/>
          </a:xfr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66C6D21-6780-4D8A-9B6F-582E0BD2DC2E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r>
              <a:rPr lang="en-US" dirty="0"/>
              <a:t>Rotary International Brand Center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935AC4D-C17D-4827-B693-43A34920A5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People’s perception of Rotary comes from their experiences with our clubs and programs, along with the stories we tell and the images we share. </a:t>
            </a:r>
          </a:p>
          <a:p>
            <a:r>
              <a:rPr lang="en-US" dirty="0">
                <a:hlinkClick r:id="rId4"/>
              </a:rPr>
              <a:t>www.Rotary.org</a:t>
            </a:r>
            <a:r>
              <a:rPr lang="en-US" dirty="0"/>
              <a:t> &gt; Sign In &gt; Manage &gt; Brand Center</a:t>
            </a: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9F61DE0B-ECF7-B74B-80E5-B602A86B8F8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5"/>
          <a:srcRect/>
          <a:stretch/>
        </p:blipFill>
        <p:spPr>
          <a:xfrm>
            <a:off x="3957037" y="1848535"/>
            <a:ext cx="1430337" cy="1430337"/>
          </a:xfr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0DE57B2-448D-4C8D-8B9C-FFDDFB0A9208}"/>
              </a:ext>
            </a:extLst>
          </p:cNvPr>
          <p:cNvSpPr>
            <a:spLocks noGrp="1"/>
          </p:cNvSpPr>
          <p:nvPr>
            <p:ph idx="19"/>
          </p:nvPr>
        </p:nvSpPr>
        <p:spPr/>
        <p:txBody>
          <a:bodyPr/>
          <a:lstStyle/>
          <a:p>
            <a:r>
              <a:rPr lang="en-US" dirty="0"/>
              <a:t>Rotary International Learning Center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CF1405A-05DA-4553-A7B3-B9592963C6B1}"/>
              </a:ext>
            </a:extLst>
          </p:cNvPr>
          <p:cNvSpPr>
            <a:spLocks noGrp="1"/>
          </p:cNvSpPr>
          <p:nvPr>
            <p:ph idx="18"/>
          </p:nvPr>
        </p:nvSpPr>
        <p:spPr/>
        <p:txBody>
          <a:bodyPr/>
          <a:lstStyle/>
          <a:p>
            <a:r>
              <a:rPr lang="en-US" sz="1800" b="1" i="1" dirty="0">
                <a:solidFill>
                  <a:srgbClr val="20201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Promoting Your Club as People of Action </a:t>
            </a:r>
            <a:br>
              <a:rPr lang="en-US" sz="1800" dirty="0">
                <a:solidFill>
                  <a:srgbClr val="20201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en-US" dirty="0">
                <a:solidFill>
                  <a:srgbClr val="20201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Take this course to learn how to build awareness of Rotary and the impact your club makes in the community by promoting your club as people of action.</a:t>
            </a:r>
          </a:p>
          <a:p>
            <a:r>
              <a:rPr lang="en-US" dirty="0">
                <a:hlinkClick r:id="rId4"/>
              </a:rPr>
              <a:t>www.Rotary.org</a:t>
            </a:r>
            <a:r>
              <a:rPr lang="en-US" dirty="0"/>
              <a:t> &gt; Sign In &gt; Learning &amp; Reference &gt; Learning Center</a:t>
            </a:r>
          </a:p>
          <a:p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FB9E2175-1C3C-4B3E-A872-A1B7E6D64D52}"/>
              </a:ext>
            </a:extLst>
          </p:cNvPr>
          <p:cNvSpPr>
            <a:spLocks noGrp="1"/>
          </p:cNvSpPr>
          <p:nvPr>
            <p:ph idx="21"/>
          </p:nvPr>
        </p:nvSpPr>
        <p:spPr/>
        <p:txBody>
          <a:bodyPr/>
          <a:lstStyle/>
          <a:p>
            <a:r>
              <a:rPr lang="en-US" dirty="0"/>
              <a:t>District 5930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780C3E07-3509-4911-AFF9-20EA8F12D0A4}"/>
              </a:ext>
            </a:extLst>
          </p:cNvPr>
          <p:cNvSpPr>
            <a:spLocks noGrp="1"/>
          </p:cNvSpPr>
          <p:nvPr>
            <p:ph idx="20"/>
          </p:nvPr>
        </p:nvSpPr>
        <p:spPr/>
        <p:txBody>
          <a:bodyPr/>
          <a:lstStyle/>
          <a:p>
            <a:r>
              <a:rPr lang="en-US" dirty="0"/>
              <a:t>The Toolbox page has many resources available to you in the Public Image section. Usually at least one new resource is added each month.</a:t>
            </a:r>
          </a:p>
          <a:p>
            <a:r>
              <a:rPr lang="en-US" dirty="0">
                <a:hlinkClick r:id="rId6"/>
              </a:rPr>
              <a:t>www.Rotary5930.org</a:t>
            </a:r>
            <a:r>
              <a:rPr lang="en-US" dirty="0"/>
              <a:t> &gt; Menu bar &gt; Toolbox</a:t>
            </a:r>
          </a:p>
          <a:p>
            <a:r>
              <a:rPr lang="en-US" dirty="0"/>
              <a:t>Does not require a login.</a:t>
            </a:r>
          </a:p>
          <a:p>
            <a:r>
              <a:rPr lang="en-US" dirty="0"/>
              <a:t>Also on the District app.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471C9CF1-70B0-46DB-869F-6DC53668898D}"/>
              </a:ext>
            </a:extLst>
          </p:cNvPr>
          <p:cNvSpPr>
            <a:spLocks noGrp="1"/>
          </p:cNvSpPr>
          <p:nvPr>
            <p:ph idx="23"/>
          </p:nvPr>
        </p:nvSpPr>
        <p:spPr/>
        <p:txBody>
          <a:bodyPr/>
          <a:lstStyle/>
          <a:p>
            <a:r>
              <a:rPr lang="en-US" dirty="0"/>
              <a:t>District 5930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4EAA9254-229F-4C3E-B078-B8912E5BBE98}"/>
              </a:ext>
            </a:extLst>
          </p:cNvPr>
          <p:cNvSpPr>
            <a:spLocks noGrp="1"/>
          </p:cNvSpPr>
          <p:nvPr>
            <p:ph idx="22"/>
          </p:nvPr>
        </p:nvSpPr>
        <p:spPr/>
        <p:txBody>
          <a:bodyPr/>
          <a:lstStyle/>
          <a:p>
            <a:r>
              <a:rPr lang="en-US" dirty="0"/>
              <a:t>The Toolbox will also have this presentation and some additional guideline sheets available after Tuesday, Oct. 6.</a:t>
            </a:r>
          </a:p>
          <a:p>
            <a:r>
              <a:rPr lang="en-US" dirty="0">
                <a:hlinkClick r:id="rId6"/>
              </a:rPr>
              <a:t>www.Rotary5930.org</a:t>
            </a:r>
            <a:r>
              <a:rPr lang="en-US" dirty="0"/>
              <a:t> &gt; Menu bar &gt; Toolbox</a:t>
            </a:r>
          </a:p>
          <a:p>
            <a:r>
              <a:rPr lang="en-US" dirty="0"/>
              <a:t>Does not require a login.</a:t>
            </a:r>
          </a:p>
          <a:p>
            <a:r>
              <a:rPr lang="en-US" dirty="0"/>
              <a:t>Also on the District app.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10F7B49-6C9D-4DBF-AD20-9D4CFAB1C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25" name="Picture 24" descr="Logo&#10;&#10;Description automatically generated">
            <a:extLst>
              <a:ext uri="{FF2B5EF4-FFF2-40B4-BE49-F238E27FC236}">
                <a16:creationId xmlns:a16="http://schemas.microsoft.com/office/drawing/2014/main" id="{580CE359-B812-4DE7-A787-347B3F3079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60538" y="2317599"/>
            <a:ext cx="1685840" cy="569675"/>
          </a:xfrm>
          <a:prstGeom prst="rect">
            <a:avLst/>
          </a:prstGeom>
        </p:spPr>
      </p:pic>
      <p:pic>
        <p:nvPicPr>
          <p:cNvPr id="29" name="Picture 28" descr="Logo&#10;&#10;Description automatically generated">
            <a:extLst>
              <a:ext uri="{FF2B5EF4-FFF2-40B4-BE49-F238E27FC236}">
                <a16:creationId xmlns:a16="http://schemas.microsoft.com/office/drawing/2014/main" id="{3187905E-6429-487E-B13F-0BFFD9F3EC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19542" y="2324794"/>
            <a:ext cx="1685840" cy="56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634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9">
            <a:extLst>
              <a:ext uri="{FF2B5EF4-FFF2-40B4-BE49-F238E27FC236}">
                <a16:creationId xmlns:a16="http://schemas.microsoft.com/office/drawing/2014/main" id="{63493B9E-F6F8-4C0F-9706-CA547A8B2B3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710812" y="1391753"/>
            <a:ext cx="5305661" cy="397924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5D612B9-68B9-4C9F-98FE-CEE07DB1F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9777" y="3158641"/>
            <a:ext cx="5722223" cy="921807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3C40962-BA6A-43E4-97BA-511A9B90CF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Nancy@rockportwebsites.com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1FDFFBF-E125-47CF-AAE0-ACC45013CE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361-463-8791</a:t>
            </a:r>
          </a:p>
        </p:txBody>
      </p:sp>
    </p:spTree>
    <p:extLst>
      <p:ext uri="{BB962C8B-B14F-4D97-AF65-F5344CB8AC3E}">
        <p14:creationId xmlns:p14="http://schemas.microsoft.com/office/powerpoint/2010/main" val="1124779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ntoso v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7A"/>
      </a:accent1>
      <a:accent2>
        <a:srgbClr val="0072C7"/>
      </a:accent2>
      <a:accent3>
        <a:srgbClr val="0D1D51"/>
      </a:accent3>
      <a:accent4>
        <a:srgbClr val="666666"/>
      </a:accent4>
      <a:accent5>
        <a:srgbClr val="3C76A6"/>
      </a:accent5>
      <a:accent6>
        <a:srgbClr val="1E44BC"/>
      </a:accent6>
      <a:hlink>
        <a:srgbClr val="0563C1"/>
      </a:hlink>
      <a:folHlink>
        <a:srgbClr val="954F72"/>
      </a:folHlink>
    </a:clrScheme>
    <a:fontScheme name="Contoso v1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34076243_Blue spheres presentation_RVA_v5" id="{E4C0B511-76E7-4C07-AFEA-8FEA0A5A8C84}" vid="{3A463146-28EF-4F73-B63C-03710F66E2A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EA9B47F-3DD8-4645-81DC-B88780643C0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631071E6-22AE-499A-B09C-BF21CF5F74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0C07E3D-60A7-4F4E-8208-D9CCD01982C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552</Words>
  <Application>Microsoft Office PowerPoint</Application>
  <PresentationFormat>Widescreen</PresentationFormat>
  <Paragraphs>114</Paragraphs>
  <Slides>18</Slides>
  <Notes>10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Corbel</vt:lpstr>
      <vt:lpstr>Open Sans</vt:lpstr>
      <vt:lpstr>Times New Roman</vt:lpstr>
      <vt:lpstr>Office Theme</vt:lpstr>
      <vt:lpstr>Who is your Target Audience?</vt:lpstr>
      <vt:lpstr>Objectives for today </vt:lpstr>
      <vt:lpstr>Target Audience</vt:lpstr>
      <vt:lpstr>PowerPoint Presentation</vt:lpstr>
      <vt:lpstr>PowerPoint Presentation</vt:lpstr>
      <vt:lpstr>Anytown Video</vt:lpstr>
      <vt:lpstr>PowerPoint Presentation</vt:lpstr>
      <vt:lpstr>PowerPoint Presentation</vt:lpstr>
      <vt:lpstr>What Technologies? </vt:lpstr>
      <vt:lpstr>PowerPoint Presentation</vt:lpstr>
      <vt:lpstr>PowerPoint Presentation</vt:lpstr>
      <vt:lpstr>Storytelling</vt:lpstr>
      <vt:lpstr>Content Marketing</vt:lpstr>
      <vt:lpstr>Tips for Content</vt:lpstr>
      <vt:lpstr>Rotary Responds Video</vt:lpstr>
      <vt:lpstr>PowerPoint Presentation</vt:lpstr>
      <vt:lpstr>resources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Nancy Paulson</dc:creator>
  <cp:lastModifiedBy>Nancy Paulson</cp:lastModifiedBy>
  <cp:revision>21</cp:revision>
  <dcterms:created xsi:type="dcterms:W3CDTF">2020-10-02T19:19:09Z</dcterms:created>
  <dcterms:modified xsi:type="dcterms:W3CDTF">2020-10-07T19:07:20Z</dcterms:modified>
</cp:coreProperties>
</file>