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4" r:id="rId4"/>
  </p:sldMasterIdLst>
  <p:notesMasterIdLst>
    <p:notesMasterId r:id="rId12"/>
  </p:notesMasterIdLst>
  <p:handoutMasterIdLst>
    <p:handoutMasterId r:id="rId13"/>
  </p:handoutMasterIdLst>
  <p:sldIdLst>
    <p:sldId id="735" r:id="rId5"/>
    <p:sldId id="2141411051" r:id="rId6"/>
    <p:sldId id="2141411045" r:id="rId7"/>
    <p:sldId id="2141411059" r:id="rId8"/>
    <p:sldId id="3781" r:id="rId9"/>
    <p:sldId id="2134805743" r:id="rId10"/>
    <p:sldId id="2141411056" r:id="rId11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2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RAND, Pierre Etienne" initials="grandp" lastIdx="8" clrIdx="0"/>
  <p:cmAuthor id="1" name="AIELLO, Cindy" initials="aielloc" lastIdx="2" clrIdx="1"/>
  <p:cmAuthor id="2" name="Kelly Jarrett" initials="KJ" lastIdx="10" clrIdx="2">
    <p:extLst/>
  </p:cmAuthor>
  <p:cmAuthor id="3" name="ZAFFRAN, Michel Jose" initials="zaffranm" lastIdx="1" clrIdx="3"/>
  <p:cmAuthor id="4" name="ROSENBAUER, Oliver Christiaan G." initials="ROCG" lastIdx="1" clrIdx="4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46C0A"/>
    <a:srgbClr val="003399"/>
    <a:srgbClr val="FFC000"/>
    <a:srgbClr val="006600"/>
    <a:srgbClr val="B50B84"/>
    <a:srgbClr val="CC00FF"/>
    <a:srgbClr val="00FF00"/>
    <a:srgbClr val="66FF33"/>
    <a:srgbClr val="DEDEB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9EA849-C059-474E-866E-5AA14915214F}" v="30" dt="2020-07-16T07:00:10.4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23" autoAdjust="0"/>
    <p:restoredTop sz="92174" autoAdjust="0"/>
  </p:normalViewPr>
  <p:slideViewPr>
    <p:cSldViewPr snapToGrid="0">
      <p:cViewPr>
        <p:scale>
          <a:sx n="81" d="100"/>
          <a:sy n="81" d="100"/>
        </p:scale>
        <p:origin x="-276" y="-510"/>
      </p:cViewPr>
      <p:guideLst>
        <p:guide orient="horz" pos="2160"/>
        <p:guide pos="3840"/>
        <p:guide pos="42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292"/>
    </p:cViewPr>
  </p:sorterViewPr>
  <p:notesViewPr>
    <p:cSldViewPr snapToGrid="0">
      <p:cViewPr varScale="1">
        <p:scale>
          <a:sx n="51" d="100"/>
          <a:sy n="51" d="100"/>
        </p:scale>
        <p:origin x="2976" y="72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28CBAF-C5D6-433F-8700-76FAB6E0D54F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17820D-694F-4D04-AC91-1AEB21AEE108}">
      <dgm:prSet phldrT="[Text]" custT="1"/>
      <dgm:spPr>
        <a:gradFill rotWithShape="0">
          <a:gsLst>
            <a:gs pos="71000">
              <a:schemeClr val="accent1">
                <a:hueOff val="0"/>
                <a:satOff val="0"/>
                <a:alphaOff val="0"/>
                <a:tint val="100000"/>
                <a:shade val="100000"/>
                <a:satMod val="130000"/>
                <a:lumMod val="8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</a:gradFill>
      </dgm:spPr>
      <dgm:t>
        <a:bodyPr/>
        <a:lstStyle/>
        <a:p>
          <a:r>
            <a:rPr lang="en-US" sz="1800" dirty="0"/>
            <a:t>Consideration given to using SIAs to assist COVID-19 response and recovery efforts</a:t>
          </a:r>
        </a:p>
      </dgm:t>
    </dgm:pt>
    <dgm:pt modelId="{527B8AC0-33C3-40B5-89C8-A68008E93336}" type="parTrans" cxnId="{B48E4AEE-2734-464B-86C3-98E079361A19}">
      <dgm:prSet/>
      <dgm:spPr/>
      <dgm:t>
        <a:bodyPr/>
        <a:lstStyle/>
        <a:p>
          <a:endParaRPr lang="en-US"/>
        </a:p>
      </dgm:t>
    </dgm:pt>
    <dgm:pt modelId="{A5608588-1EB4-4CBB-935B-E3F23BB77174}" type="sibTrans" cxnId="{B48E4AEE-2734-464B-86C3-98E079361A19}">
      <dgm:prSet/>
      <dgm:spPr/>
      <dgm:t>
        <a:bodyPr/>
        <a:lstStyle/>
        <a:p>
          <a:endParaRPr lang="en-US"/>
        </a:p>
      </dgm:t>
    </dgm:pt>
    <dgm:pt modelId="{E36236AD-0523-4CD1-8B93-878D98A6616C}">
      <dgm:prSet custT="1"/>
      <dgm:spPr>
        <a:gradFill rotWithShape="0">
          <a:gsLst>
            <a:gs pos="71000">
              <a:srgbClr val="0070C0">
                <a:lumMod val="87000"/>
              </a:srgb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</a:gradFill>
      </dgm:spPr>
      <dgm:t>
        <a:bodyPr/>
        <a:lstStyle/>
        <a:p>
          <a:r>
            <a:rPr lang="en-US" sz="1800" dirty="0">
              <a:solidFill>
                <a:schemeClr val="bg1">
                  <a:lumMod val="95000"/>
                </a:schemeClr>
              </a:solidFill>
            </a:rPr>
            <a:t>Political commitment at all levels, in all areas</a:t>
          </a:r>
        </a:p>
      </dgm:t>
    </dgm:pt>
    <dgm:pt modelId="{EC6B3A6A-02F0-4EF3-AD72-118FF5B4534C}" type="parTrans" cxnId="{7B09F6F2-A1E5-4BC4-9B0E-D043792D57B3}">
      <dgm:prSet/>
      <dgm:spPr/>
      <dgm:t>
        <a:bodyPr/>
        <a:lstStyle/>
        <a:p>
          <a:endParaRPr lang="en-US"/>
        </a:p>
      </dgm:t>
    </dgm:pt>
    <dgm:pt modelId="{562608EB-10BC-48E3-8A4F-58AB59B5CE27}" type="sibTrans" cxnId="{7B09F6F2-A1E5-4BC4-9B0E-D043792D57B3}">
      <dgm:prSet/>
      <dgm:spPr/>
      <dgm:t>
        <a:bodyPr/>
        <a:lstStyle/>
        <a:p>
          <a:endParaRPr lang="en-US"/>
        </a:p>
      </dgm:t>
    </dgm:pt>
    <dgm:pt modelId="{40A6B562-3CBD-4472-9CCC-8DDB70EE4DE0}">
      <dgm:prSet custT="1"/>
      <dgm:spPr>
        <a:gradFill rotWithShape="0">
          <a:gsLst>
            <a:gs pos="71000">
              <a:schemeClr val="accent1">
                <a:hueOff val="0"/>
                <a:satOff val="0"/>
                <a:alphaOff val="0"/>
                <a:tint val="100000"/>
                <a:shade val="100000"/>
                <a:satMod val="130000"/>
                <a:lumMod val="8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</a:gradFill>
      </dgm:spPr>
      <dgm:t>
        <a:bodyPr/>
        <a:lstStyle/>
        <a:p>
          <a:r>
            <a:rPr lang="en-US" sz="1800" dirty="0"/>
            <a:t>Careful assessment of health and availability of health workers </a:t>
          </a:r>
        </a:p>
      </dgm:t>
    </dgm:pt>
    <dgm:pt modelId="{01D1BCB9-81DC-41E8-A0F1-6D1E4E2D1F00}" type="parTrans" cxnId="{BD65E310-800F-40B6-A8CE-CE274EBCA7D9}">
      <dgm:prSet/>
      <dgm:spPr/>
      <dgm:t>
        <a:bodyPr/>
        <a:lstStyle/>
        <a:p>
          <a:endParaRPr lang="en-US"/>
        </a:p>
      </dgm:t>
    </dgm:pt>
    <dgm:pt modelId="{8A980A45-1935-48A0-83EE-4879A9504476}" type="sibTrans" cxnId="{BD65E310-800F-40B6-A8CE-CE274EBCA7D9}">
      <dgm:prSet/>
      <dgm:spPr/>
      <dgm:t>
        <a:bodyPr/>
        <a:lstStyle/>
        <a:p>
          <a:endParaRPr lang="en-US"/>
        </a:p>
      </dgm:t>
    </dgm:pt>
    <dgm:pt modelId="{3FD6E633-4CF7-484D-8308-2022EA6B4EBE}">
      <dgm:prSet custT="1"/>
      <dgm:spPr>
        <a:gradFill rotWithShape="0">
          <a:gsLst>
            <a:gs pos="71000">
              <a:schemeClr val="accent1">
                <a:hueOff val="0"/>
                <a:satOff val="0"/>
                <a:alphaOff val="0"/>
                <a:tint val="100000"/>
                <a:shade val="100000"/>
                <a:satMod val="130000"/>
                <a:lumMod val="8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</a:gradFill>
      </dgm:spPr>
      <dgm:t>
        <a:bodyPr/>
        <a:lstStyle/>
        <a:p>
          <a:r>
            <a:rPr lang="en-US" sz="1800" dirty="0">
              <a:solidFill>
                <a:schemeClr val="bg1">
                  <a:lumMod val="95000"/>
                </a:schemeClr>
              </a:solidFill>
            </a:rPr>
            <a:t>SIA plan informed by community perceptions, and rationale for SIAs credibly communicated</a:t>
          </a:r>
        </a:p>
      </dgm:t>
    </dgm:pt>
    <dgm:pt modelId="{513B65EA-0B21-43CA-AC94-6AA780AD27B5}" type="parTrans" cxnId="{8A8A5C5A-3895-458E-ADCF-8B5B29A023F3}">
      <dgm:prSet/>
      <dgm:spPr/>
      <dgm:t>
        <a:bodyPr/>
        <a:lstStyle/>
        <a:p>
          <a:endParaRPr lang="en-US"/>
        </a:p>
      </dgm:t>
    </dgm:pt>
    <dgm:pt modelId="{F4B67060-371B-4444-AAEB-E8195EECFE23}" type="sibTrans" cxnId="{8A8A5C5A-3895-458E-ADCF-8B5B29A023F3}">
      <dgm:prSet/>
      <dgm:spPr/>
      <dgm:t>
        <a:bodyPr/>
        <a:lstStyle/>
        <a:p>
          <a:endParaRPr lang="en-US"/>
        </a:p>
      </dgm:t>
    </dgm:pt>
    <dgm:pt modelId="{438A8F54-09B1-42C9-8B18-E2A4EC07920B}">
      <dgm:prSet custT="1"/>
      <dgm:spPr>
        <a:gradFill rotWithShape="0">
          <a:gsLst>
            <a:gs pos="71000">
              <a:schemeClr val="accent1">
                <a:hueOff val="0"/>
                <a:satOff val="0"/>
                <a:alphaOff val="0"/>
                <a:tint val="100000"/>
                <a:shade val="100000"/>
                <a:satMod val="130000"/>
                <a:lumMod val="8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</a:gradFill>
      </dgm:spPr>
      <dgm:t>
        <a:bodyPr/>
        <a:lstStyle/>
        <a:p>
          <a:r>
            <a:rPr lang="en-US" sz="1800" dirty="0"/>
            <a:t>Adaptations to SIA operations to reduce COVID risk</a:t>
          </a:r>
          <a:endParaRPr lang="en-US" sz="1800" dirty="0">
            <a:solidFill>
              <a:schemeClr val="bg1">
                <a:lumMod val="95000"/>
              </a:schemeClr>
            </a:solidFill>
          </a:endParaRPr>
        </a:p>
      </dgm:t>
    </dgm:pt>
    <dgm:pt modelId="{7F3C9C20-E110-44BD-AABC-0CD8AC5A326A}" type="parTrans" cxnId="{398A93E9-CC18-4562-9E24-AC4595C43A81}">
      <dgm:prSet/>
      <dgm:spPr/>
      <dgm:t>
        <a:bodyPr/>
        <a:lstStyle/>
        <a:p>
          <a:endParaRPr lang="en-US"/>
        </a:p>
      </dgm:t>
    </dgm:pt>
    <dgm:pt modelId="{1615C359-06FF-41F1-954C-ACBAC9540758}" type="sibTrans" cxnId="{398A93E9-CC18-4562-9E24-AC4595C43A81}">
      <dgm:prSet/>
      <dgm:spPr/>
      <dgm:t>
        <a:bodyPr/>
        <a:lstStyle/>
        <a:p>
          <a:endParaRPr lang="en-US"/>
        </a:p>
      </dgm:t>
    </dgm:pt>
    <dgm:pt modelId="{AA2BD952-B676-4A9A-886C-EC6ED99B49E6}" type="pres">
      <dgm:prSet presAssocID="{BD28CBAF-C5D6-433F-8700-76FAB6E0D54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9482F98-FE0C-4F5F-80FF-6D26FCEB294C}" type="pres">
      <dgm:prSet presAssocID="{BD28CBAF-C5D6-433F-8700-76FAB6E0D54F}" presName="Name1" presStyleCnt="0"/>
      <dgm:spPr/>
    </dgm:pt>
    <dgm:pt modelId="{36EDBB8B-7521-42B5-B0B9-FD1AB85D42F6}" type="pres">
      <dgm:prSet presAssocID="{BD28CBAF-C5D6-433F-8700-76FAB6E0D54F}" presName="cycle" presStyleCnt="0"/>
      <dgm:spPr/>
    </dgm:pt>
    <dgm:pt modelId="{A69A940B-2011-4074-BC8A-E9A603D0A32E}" type="pres">
      <dgm:prSet presAssocID="{BD28CBAF-C5D6-433F-8700-76FAB6E0D54F}" presName="srcNode" presStyleLbl="node1" presStyleIdx="0" presStyleCnt="5"/>
      <dgm:spPr/>
    </dgm:pt>
    <dgm:pt modelId="{F66A07AE-F43D-4BC3-8005-3927DAF8CF21}" type="pres">
      <dgm:prSet presAssocID="{BD28CBAF-C5D6-433F-8700-76FAB6E0D54F}" presName="conn" presStyleLbl="parChTrans1D2" presStyleIdx="0" presStyleCnt="1"/>
      <dgm:spPr/>
      <dgm:t>
        <a:bodyPr/>
        <a:lstStyle/>
        <a:p>
          <a:endParaRPr lang="en-US"/>
        </a:p>
      </dgm:t>
    </dgm:pt>
    <dgm:pt modelId="{7253A7AB-A568-4B99-A277-C58A74707961}" type="pres">
      <dgm:prSet presAssocID="{BD28CBAF-C5D6-433F-8700-76FAB6E0D54F}" presName="extraNode" presStyleLbl="node1" presStyleIdx="0" presStyleCnt="5"/>
      <dgm:spPr/>
    </dgm:pt>
    <dgm:pt modelId="{F5D89107-668D-480A-8C50-1D8F4A9D0D83}" type="pres">
      <dgm:prSet presAssocID="{BD28CBAF-C5D6-433F-8700-76FAB6E0D54F}" presName="dstNode" presStyleLbl="node1" presStyleIdx="0" presStyleCnt="5"/>
      <dgm:spPr/>
    </dgm:pt>
    <dgm:pt modelId="{06C3195E-4F8B-4E5A-AEF6-5C75B2821245}" type="pres">
      <dgm:prSet presAssocID="{E36236AD-0523-4CD1-8B93-878D98A6616C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6C8D85-B595-453C-9FFD-948AC9F72B25}" type="pres">
      <dgm:prSet presAssocID="{E36236AD-0523-4CD1-8B93-878D98A6616C}" presName="accent_1" presStyleCnt="0"/>
      <dgm:spPr/>
    </dgm:pt>
    <dgm:pt modelId="{AC65F154-611D-4CB1-99D9-5F545A7AB0E6}" type="pres">
      <dgm:prSet presAssocID="{E36236AD-0523-4CD1-8B93-878D98A6616C}" presName="accentRepeatNode" presStyleLbl="solidFgAcc1" presStyleIdx="0" presStyleCnt="5"/>
      <dgm:spPr/>
    </dgm:pt>
    <dgm:pt modelId="{A4E9B825-324F-4B79-94CB-0F7AD991E409}" type="pres">
      <dgm:prSet presAssocID="{40A6B562-3CBD-4472-9CCC-8DDB70EE4DE0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3FE9A4-EE51-42AE-BB9A-77ABCCA12061}" type="pres">
      <dgm:prSet presAssocID="{40A6B562-3CBD-4472-9CCC-8DDB70EE4DE0}" presName="accent_2" presStyleCnt="0"/>
      <dgm:spPr/>
    </dgm:pt>
    <dgm:pt modelId="{61D479D5-C135-4009-A0F3-CA0FEDAE7525}" type="pres">
      <dgm:prSet presAssocID="{40A6B562-3CBD-4472-9CCC-8DDB70EE4DE0}" presName="accentRepeatNode" presStyleLbl="solidFgAcc1" presStyleIdx="1" presStyleCnt="5"/>
      <dgm:spPr/>
    </dgm:pt>
    <dgm:pt modelId="{D5D65626-69CB-4F5C-95E3-414A01657285}" type="pres">
      <dgm:prSet presAssocID="{438A8F54-09B1-42C9-8B18-E2A4EC07920B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7CFA94-BAFB-4E89-8BDC-993955A1018F}" type="pres">
      <dgm:prSet presAssocID="{438A8F54-09B1-42C9-8B18-E2A4EC07920B}" presName="accent_3" presStyleCnt="0"/>
      <dgm:spPr/>
    </dgm:pt>
    <dgm:pt modelId="{9F117690-993E-4D4C-A657-7BA5A1A2EA86}" type="pres">
      <dgm:prSet presAssocID="{438A8F54-09B1-42C9-8B18-E2A4EC07920B}" presName="accentRepeatNode" presStyleLbl="solidFgAcc1" presStyleIdx="2" presStyleCnt="5"/>
      <dgm:spPr/>
    </dgm:pt>
    <dgm:pt modelId="{FE2B7F2A-6549-4C57-803A-1A5C0DB53DD0}" type="pres">
      <dgm:prSet presAssocID="{3FD6E633-4CF7-484D-8308-2022EA6B4EBE}" presName="text_4" presStyleLbl="node1" presStyleIdx="3" presStyleCnt="5" custScaleY="1249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320259-924D-458B-A075-0A9701BF7C33}" type="pres">
      <dgm:prSet presAssocID="{3FD6E633-4CF7-484D-8308-2022EA6B4EBE}" presName="accent_4" presStyleCnt="0"/>
      <dgm:spPr/>
    </dgm:pt>
    <dgm:pt modelId="{042BF0FE-2AA9-4356-A05F-791F77A63408}" type="pres">
      <dgm:prSet presAssocID="{3FD6E633-4CF7-484D-8308-2022EA6B4EBE}" presName="accentRepeatNode" presStyleLbl="solidFgAcc1" presStyleIdx="3" presStyleCnt="5"/>
      <dgm:spPr/>
    </dgm:pt>
    <dgm:pt modelId="{C0FA83B2-2F0E-42D3-9578-CDB19D2C6001}" type="pres">
      <dgm:prSet presAssocID="{CA17820D-694F-4D04-AC91-1AEB21AEE108}" presName="text_5" presStyleLbl="node1" presStyleIdx="4" presStyleCnt="5" custScaleY="120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6509E9-3B30-4127-8233-9F9F0A79DEE4}" type="pres">
      <dgm:prSet presAssocID="{CA17820D-694F-4D04-AC91-1AEB21AEE108}" presName="accent_5" presStyleCnt="0"/>
      <dgm:spPr/>
    </dgm:pt>
    <dgm:pt modelId="{09FB02A9-F06D-494D-8C66-D1A39C580BB2}" type="pres">
      <dgm:prSet presAssocID="{CA17820D-694F-4D04-AC91-1AEB21AEE108}" presName="accentRepeatNode" presStyleLbl="solidFgAcc1" presStyleIdx="4" presStyleCnt="5"/>
      <dgm:spPr/>
    </dgm:pt>
  </dgm:ptLst>
  <dgm:cxnLst>
    <dgm:cxn modelId="{F07C2880-0C93-3844-A634-9F6A840DD825}" type="presOf" srcId="{BD28CBAF-C5D6-433F-8700-76FAB6E0D54F}" destId="{AA2BD952-B676-4A9A-886C-EC6ED99B49E6}" srcOrd="0" destOrd="0" presId="urn:microsoft.com/office/officeart/2008/layout/VerticalCurvedList"/>
    <dgm:cxn modelId="{43D85189-59DC-F947-8861-D9436A5CD176}" type="presOf" srcId="{3FD6E633-4CF7-484D-8308-2022EA6B4EBE}" destId="{FE2B7F2A-6549-4C57-803A-1A5C0DB53DD0}" srcOrd="0" destOrd="0" presId="urn:microsoft.com/office/officeart/2008/layout/VerticalCurvedList"/>
    <dgm:cxn modelId="{BD65E310-800F-40B6-A8CE-CE274EBCA7D9}" srcId="{BD28CBAF-C5D6-433F-8700-76FAB6E0D54F}" destId="{40A6B562-3CBD-4472-9CCC-8DDB70EE4DE0}" srcOrd="1" destOrd="0" parTransId="{01D1BCB9-81DC-41E8-A0F1-6D1E4E2D1F00}" sibTransId="{8A980A45-1935-48A0-83EE-4879A9504476}"/>
    <dgm:cxn modelId="{988ACBAC-E5A8-7545-9370-469015D46C8A}" type="presOf" srcId="{40A6B562-3CBD-4472-9CCC-8DDB70EE4DE0}" destId="{A4E9B825-324F-4B79-94CB-0F7AD991E409}" srcOrd="0" destOrd="0" presId="urn:microsoft.com/office/officeart/2008/layout/VerticalCurvedList"/>
    <dgm:cxn modelId="{7B09F6F2-A1E5-4BC4-9B0E-D043792D57B3}" srcId="{BD28CBAF-C5D6-433F-8700-76FAB6E0D54F}" destId="{E36236AD-0523-4CD1-8B93-878D98A6616C}" srcOrd="0" destOrd="0" parTransId="{EC6B3A6A-02F0-4EF3-AD72-118FF5B4534C}" sibTransId="{562608EB-10BC-48E3-8A4F-58AB59B5CE27}"/>
    <dgm:cxn modelId="{DC88C981-A576-A348-BFCB-5FA90FCF06F6}" type="presOf" srcId="{CA17820D-694F-4D04-AC91-1AEB21AEE108}" destId="{C0FA83B2-2F0E-42D3-9578-CDB19D2C6001}" srcOrd="0" destOrd="0" presId="urn:microsoft.com/office/officeart/2008/layout/VerticalCurvedList"/>
    <dgm:cxn modelId="{32ABE112-5B52-4B46-8EB6-D6F422E86E43}" type="presOf" srcId="{438A8F54-09B1-42C9-8B18-E2A4EC07920B}" destId="{D5D65626-69CB-4F5C-95E3-414A01657285}" srcOrd="0" destOrd="0" presId="urn:microsoft.com/office/officeart/2008/layout/VerticalCurvedList"/>
    <dgm:cxn modelId="{80705D96-57A8-5F41-B7B6-FAFD5AF4EA13}" type="presOf" srcId="{E36236AD-0523-4CD1-8B93-878D98A6616C}" destId="{06C3195E-4F8B-4E5A-AEF6-5C75B2821245}" srcOrd="0" destOrd="0" presId="urn:microsoft.com/office/officeart/2008/layout/VerticalCurvedList"/>
    <dgm:cxn modelId="{B48E4AEE-2734-464B-86C3-98E079361A19}" srcId="{BD28CBAF-C5D6-433F-8700-76FAB6E0D54F}" destId="{CA17820D-694F-4D04-AC91-1AEB21AEE108}" srcOrd="4" destOrd="0" parTransId="{527B8AC0-33C3-40B5-89C8-A68008E93336}" sibTransId="{A5608588-1EB4-4CBB-935B-E3F23BB77174}"/>
    <dgm:cxn modelId="{398A93E9-CC18-4562-9E24-AC4595C43A81}" srcId="{BD28CBAF-C5D6-433F-8700-76FAB6E0D54F}" destId="{438A8F54-09B1-42C9-8B18-E2A4EC07920B}" srcOrd="2" destOrd="0" parTransId="{7F3C9C20-E110-44BD-AABC-0CD8AC5A326A}" sibTransId="{1615C359-06FF-41F1-954C-ACBAC9540758}"/>
    <dgm:cxn modelId="{B980871D-D68B-5943-A61D-A3E800215FBB}" type="presOf" srcId="{562608EB-10BC-48E3-8A4F-58AB59B5CE27}" destId="{F66A07AE-F43D-4BC3-8005-3927DAF8CF21}" srcOrd="0" destOrd="0" presId="urn:microsoft.com/office/officeart/2008/layout/VerticalCurvedList"/>
    <dgm:cxn modelId="{8A8A5C5A-3895-458E-ADCF-8B5B29A023F3}" srcId="{BD28CBAF-C5D6-433F-8700-76FAB6E0D54F}" destId="{3FD6E633-4CF7-484D-8308-2022EA6B4EBE}" srcOrd="3" destOrd="0" parTransId="{513B65EA-0B21-43CA-AC94-6AA780AD27B5}" sibTransId="{F4B67060-371B-4444-AAEB-E8195EECFE23}"/>
    <dgm:cxn modelId="{F6B67483-82E2-9A47-AC36-AB2E79D5BE68}" type="presParOf" srcId="{AA2BD952-B676-4A9A-886C-EC6ED99B49E6}" destId="{49482F98-FE0C-4F5F-80FF-6D26FCEB294C}" srcOrd="0" destOrd="0" presId="urn:microsoft.com/office/officeart/2008/layout/VerticalCurvedList"/>
    <dgm:cxn modelId="{F2198B63-3715-364F-AAFC-91C9536FA47E}" type="presParOf" srcId="{49482F98-FE0C-4F5F-80FF-6D26FCEB294C}" destId="{36EDBB8B-7521-42B5-B0B9-FD1AB85D42F6}" srcOrd="0" destOrd="0" presId="urn:microsoft.com/office/officeart/2008/layout/VerticalCurvedList"/>
    <dgm:cxn modelId="{C4F705BF-E8C5-9E44-8899-30F09BA86C3E}" type="presParOf" srcId="{36EDBB8B-7521-42B5-B0B9-FD1AB85D42F6}" destId="{A69A940B-2011-4074-BC8A-E9A603D0A32E}" srcOrd="0" destOrd="0" presId="urn:microsoft.com/office/officeart/2008/layout/VerticalCurvedList"/>
    <dgm:cxn modelId="{34EE8AB6-5DEA-674F-B0A0-32B65A507555}" type="presParOf" srcId="{36EDBB8B-7521-42B5-B0B9-FD1AB85D42F6}" destId="{F66A07AE-F43D-4BC3-8005-3927DAF8CF21}" srcOrd="1" destOrd="0" presId="urn:microsoft.com/office/officeart/2008/layout/VerticalCurvedList"/>
    <dgm:cxn modelId="{855ECB82-00B6-9D4C-82E5-FAC328D1B9EB}" type="presParOf" srcId="{36EDBB8B-7521-42B5-B0B9-FD1AB85D42F6}" destId="{7253A7AB-A568-4B99-A277-C58A74707961}" srcOrd="2" destOrd="0" presId="urn:microsoft.com/office/officeart/2008/layout/VerticalCurvedList"/>
    <dgm:cxn modelId="{0EE86975-6CFC-804D-A7A3-792018570199}" type="presParOf" srcId="{36EDBB8B-7521-42B5-B0B9-FD1AB85D42F6}" destId="{F5D89107-668D-480A-8C50-1D8F4A9D0D83}" srcOrd="3" destOrd="0" presId="urn:microsoft.com/office/officeart/2008/layout/VerticalCurvedList"/>
    <dgm:cxn modelId="{67A295A6-2B35-9A4F-8516-FDB6FEAD039E}" type="presParOf" srcId="{49482F98-FE0C-4F5F-80FF-6D26FCEB294C}" destId="{06C3195E-4F8B-4E5A-AEF6-5C75B2821245}" srcOrd="1" destOrd="0" presId="urn:microsoft.com/office/officeart/2008/layout/VerticalCurvedList"/>
    <dgm:cxn modelId="{86A3FD1F-9E3D-FD45-B3D6-893DC579F79B}" type="presParOf" srcId="{49482F98-FE0C-4F5F-80FF-6D26FCEB294C}" destId="{B06C8D85-B595-453C-9FFD-948AC9F72B25}" srcOrd="2" destOrd="0" presId="urn:microsoft.com/office/officeart/2008/layout/VerticalCurvedList"/>
    <dgm:cxn modelId="{0B31570A-C4D1-FE4D-9074-F666D679E0D5}" type="presParOf" srcId="{B06C8D85-B595-453C-9FFD-948AC9F72B25}" destId="{AC65F154-611D-4CB1-99D9-5F545A7AB0E6}" srcOrd="0" destOrd="0" presId="urn:microsoft.com/office/officeart/2008/layout/VerticalCurvedList"/>
    <dgm:cxn modelId="{A9F63DA7-890E-A14C-BAEB-A853CDAFE52A}" type="presParOf" srcId="{49482F98-FE0C-4F5F-80FF-6D26FCEB294C}" destId="{A4E9B825-324F-4B79-94CB-0F7AD991E409}" srcOrd="3" destOrd="0" presId="urn:microsoft.com/office/officeart/2008/layout/VerticalCurvedList"/>
    <dgm:cxn modelId="{52238693-9D8B-1B40-8680-12CDD96EA813}" type="presParOf" srcId="{49482F98-FE0C-4F5F-80FF-6D26FCEB294C}" destId="{483FE9A4-EE51-42AE-BB9A-77ABCCA12061}" srcOrd="4" destOrd="0" presId="urn:microsoft.com/office/officeart/2008/layout/VerticalCurvedList"/>
    <dgm:cxn modelId="{1E4B0D55-1BE3-1F41-B264-2D0B545E8AF8}" type="presParOf" srcId="{483FE9A4-EE51-42AE-BB9A-77ABCCA12061}" destId="{61D479D5-C135-4009-A0F3-CA0FEDAE7525}" srcOrd="0" destOrd="0" presId="urn:microsoft.com/office/officeart/2008/layout/VerticalCurvedList"/>
    <dgm:cxn modelId="{B50278CE-A96B-CE45-BB17-FD1E87144596}" type="presParOf" srcId="{49482F98-FE0C-4F5F-80FF-6D26FCEB294C}" destId="{D5D65626-69CB-4F5C-95E3-414A01657285}" srcOrd="5" destOrd="0" presId="urn:microsoft.com/office/officeart/2008/layout/VerticalCurvedList"/>
    <dgm:cxn modelId="{60981DAF-42B8-AA4A-AF8D-4FBECBA95A1A}" type="presParOf" srcId="{49482F98-FE0C-4F5F-80FF-6D26FCEB294C}" destId="{407CFA94-BAFB-4E89-8BDC-993955A1018F}" srcOrd="6" destOrd="0" presId="urn:microsoft.com/office/officeart/2008/layout/VerticalCurvedList"/>
    <dgm:cxn modelId="{F3997008-D331-E44B-96F0-5A9F124BF195}" type="presParOf" srcId="{407CFA94-BAFB-4E89-8BDC-993955A1018F}" destId="{9F117690-993E-4D4C-A657-7BA5A1A2EA86}" srcOrd="0" destOrd="0" presId="urn:microsoft.com/office/officeart/2008/layout/VerticalCurvedList"/>
    <dgm:cxn modelId="{9883B752-91C6-5642-BED8-70C567738EA4}" type="presParOf" srcId="{49482F98-FE0C-4F5F-80FF-6D26FCEB294C}" destId="{FE2B7F2A-6549-4C57-803A-1A5C0DB53DD0}" srcOrd="7" destOrd="0" presId="urn:microsoft.com/office/officeart/2008/layout/VerticalCurvedList"/>
    <dgm:cxn modelId="{0BAEE92B-9DD9-F846-BF86-181974C19FBB}" type="presParOf" srcId="{49482F98-FE0C-4F5F-80FF-6D26FCEB294C}" destId="{92320259-924D-458B-A075-0A9701BF7C33}" srcOrd="8" destOrd="0" presId="urn:microsoft.com/office/officeart/2008/layout/VerticalCurvedList"/>
    <dgm:cxn modelId="{E1E8962C-283A-0643-AF43-63BBD531D277}" type="presParOf" srcId="{92320259-924D-458B-A075-0A9701BF7C33}" destId="{042BF0FE-2AA9-4356-A05F-791F77A63408}" srcOrd="0" destOrd="0" presId="urn:microsoft.com/office/officeart/2008/layout/VerticalCurvedList"/>
    <dgm:cxn modelId="{E294433E-B600-7F44-949C-F76E475A48B7}" type="presParOf" srcId="{49482F98-FE0C-4F5F-80FF-6D26FCEB294C}" destId="{C0FA83B2-2F0E-42D3-9578-CDB19D2C6001}" srcOrd="9" destOrd="0" presId="urn:microsoft.com/office/officeart/2008/layout/VerticalCurvedList"/>
    <dgm:cxn modelId="{020D0AA9-5B6E-484B-B737-55666C5313BA}" type="presParOf" srcId="{49482F98-FE0C-4F5F-80FF-6D26FCEB294C}" destId="{7D6509E9-3B30-4127-8233-9F9F0A79DEE4}" srcOrd="10" destOrd="0" presId="urn:microsoft.com/office/officeart/2008/layout/VerticalCurvedList"/>
    <dgm:cxn modelId="{255F46CF-20C9-024C-AF7A-7BCE4D8C4DE9}" type="presParOf" srcId="{7D6509E9-3B30-4127-8233-9F9F0A79DEE4}" destId="{09FB02A9-F06D-494D-8C66-D1A39C580BB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6A07AE-F43D-4BC3-8005-3927DAF8CF21}">
      <dsp:nvSpPr>
        <dsp:cNvPr id="0" name=""/>
        <dsp:cNvSpPr/>
      </dsp:nvSpPr>
      <dsp:spPr>
        <a:xfrm>
          <a:off x="-4436031" y="-680341"/>
          <a:ext cx="5284762" cy="5284762"/>
        </a:xfrm>
        <a:prstGeom prst="blockArc">
          <a:avLst>
            <a:gd name="adj1" fmla="val 18900000"/>
            <a:gd name="adj2" fmla="val 2700000"/>
            <a:gd name="adj3" fmla="val 409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C3195E-4F8B-4E5A-AEF6-5C75B2821245}">
      <dsp:nvSpPr>
        <dsp:cNvPr id="0" name=""/>
        <dsp:cNvSpPr/>
      </dsp:nvSpPr>
      <dsp:spPr>
        <a:xfrm>
          <a:off x="371608" y="245176"/>
          <a:ext cx="8455631" cy="490666"/>
        </a:xfrm>
        <a:prstGeom prst="rect">
          <a:avLst/>
        </a:prstGeom>
        <a:gradFill rotWithShape="0">
          <a:gsLst>
            <a:gs pos="71000">
              <a:srgbClr val="0070C0">
                <a:lumMod val="87000"/>
              </a:srgb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946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bg1">
                  <a:lumMod val="95000"/>
                </a:schemeClr>
              </a:solidFill>
            </a:rPr>
            <a:t>Political commitment at all levels, in all areas</a:t>
          </a:r>
        </a:p>
      </dsp:txBody>
      <dsp:txXfrm>
        <a:off x="371608" y="245176"/>
        <a:ext cx="8455631" cy="490666"/>
      </dsp:txXfrm>
    </dsp:sp>
    <dsp:sp modelId="{AC65F154-611D-4CB1-99D9-5F545A7AB0E6}">
      <dsp:nvSpPr>
        <dsp:cNvPr id="0" name=""/>
        <dsp:cNvSpPr/>
      </dsp:nvSpPr>
      <dsp:spPr>
        <a:xfrm>
          <a:off x="64941" y="183843"/>
          <a:ext cx="613333" cy="613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4E9B825-324F-4B79-94CB-0F7AD991E409}">
      <dsp:nvSpPr>
        <dsp:cNvPr id="0" name=""/>
        <dsp:cNvSpPr/>
      </dsp:nvSpPr>
      <dsp:spPr>
        <a:xfrm>
          <a:off x="723206" y="980941"/>
          <a:ext cx="8104034" cy="490666"/>
        </a:xfrm>
        <a:prstGeom prst="rect">
          <a:avLst/>
        </a:prstGeom>
        <a:gradFill rotWithShape="0">
          <a:gsLst>
            <a:gs pos="71000">
              <a:schemeClr val="accent1">
                <a:hueOff val="0"/>
                <a:satOff val="0"/>
                <a:alphaOff val="0"/>
                <a:tint val="100000"/>
                <a:shade val="100000"/>
                <a:satMod val="130000"/>
                <a:lumMod val="8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946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Careful assessment of health and availability of health workers </a:t>
          </a:r>
        </a:p>
      </dsp:txBody>
      <dsp:txXfrm>
        <a:off x="723206" y="980941"/>
        <a:ext cx="8104034" cy="490666"/>
      </dsp:txXfrm>
    </dsp:sp>
    <dsp:sp modelId="{61D479D5-C135-4009-A0F3-CA0FEDAE7525}">
      <dsp:nvSpPr>
        <dsp:cNvPr id="0" name=""/>
        <dsp:cNvSpPr/>
      </dsp:nvSpPr>
      <dsp:spPr>
        <a:xfrm>
          <a:off x="416539" y="919607"/>
          <a:ext cx="613333" cy="613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5D65626-69CB-4F5C-95E3-414A01657285}">
      <dsp:nvSpPr>
        <dsp:cNvPr id="0" name=""/>
        <dsp:cNvSpPr/>
      </dsp:nvSpPr>
      <dsp:spPr>
        <a:xfrm>
          <a:off x="831118" y="1716706"/>
          <a:ext cx="7996122" cy="490666"/>
        </a:xfrm>
        <a:prstGeom prst="rect">
          <a:avLst/>
        </a:prstGeom>
        <a:gradFill rotWithShape="0">
          <a:gsLst>
            <a:gs pos="71000">
              <a:schemeClr val="accent1">
                <a:hueOff val="0"/>
                <a:satOff val="0"/>
                <a:alphaOff val="0"/>
                <a:tint val="100000"/>
                <a:shade val="100000"/>
                <a:satMod val="130000"/>
                <a:lumMod val="8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946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Adaptations to SIA operations to reduce COVID risk</a:t>
          </a:r>
          <a:endParaRPr lang="en-US" sz="18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831118" y="1716706"/>
        <a:ext cx="7996122" cy="490666"/>
      </dsp:txXfrm>
    </dsp:sp>
    <dsp:sp modelId="{9F117690-993E-4D4C-A657-7BA5A1A2EA86}">
      <dsp:nvSpPr>
        <dsp:cNvPr id="0" name=""/>
        <dsp:cNvSpPr/>
      </dsp:nvSpPr>
      <dsp:spPr>
        <a:xfrm>
          <a:off x="524451" y="1655372"/>
          <a:ext cx="613333" cy="613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E2B7F2A-6549-4C57-803A-1A5C0DB53DD0}">
      <dsp:nvSpPr>
        <dsp:cNvPr id="0" name=""/>
        <dsp:cNvSpPr/>
      </dsp:nvSpPr>
      <dsp:spPr>
        <a:xfrm>
          <a:off x="723206" y="2391365"/>
          <a:ext cx="8104034" cy="612877"/>
        </a:xfrm>
        <a:prstGeom prst="rect">
          <a:avLst/>
        </a:prstGeom>
        <a:gradFill rotWithShape="0">
          <a:gsLst>
            <a:gs pos="71000">
              <a:schemeClr val="accent1">
                <a:hueOff val="0"/>
                <a:satOff val="0"/>
                <a:alphaOff val="0"/>
                <a:tint val="100000"/>
                <a:shade val="100000"/>
                <a:satMod val="130000"/>
                <a:lumMod val="8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946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bg1">
                  <a:lumMod val="95000"/>
                </a:schemeClr>
              </a:solidFill>
            </a:rPr>
            <a:t>SIA plan informed by community perceptions, and rationale for SIAs credibly communicated</a:t>
          </a:r>
        </a:p>
      </dsp:txBody>
      <dsp:txXfrm>
        <a:off x="723206" y="2391365"/>
        <a:ext cx="8104034" cy="612877"/>
      </dsp:txXfrm>
    </dsp:sp>
    <dsp:sp modelId="{042BF0FE-2AA9-4356-A05F-791F77A63408}">
      <dsp:nvSpPr>
        <dsp:cNvPr id="0" name=""/>
        <dsp:cNvSpPr/>
      </dsp:nvSpPr>
      <dsp:spPr>
        <a:xfrm>
          <a:off x="416539" y="2391137"/>
          <a:ext cx="613333" cy="613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FA83B2-2F0E-42D3-9578-CDB19D2C6001}">
      <dsp:nvSpPr>
        <dsp:cNvPr id="0" name=""/>
        <dsp:cNvSpPr/>
      </dsp:nvSpPr>
      <dsp:spPr>
        <a:xfrm>
          <a:off x="371608" y="3138494"/>
          <a:ext cx="8455631" cy="590149"/>
        </a:xfrm>
        <a:prstGeom prst="rect">
          <a:avLst/>
        </a:prstGeom>
        <a:gradFill rotWithShape="0">
          <a:gsLst>
            <a:gs pos="71000">
              <a:schemeClr val="accent1">
                <a:hueOff val="0"/>
                <a:satOff val="0"/>
                <a:alphaOff val="0"/>
                <a:tint val="100000"/>
                <a:shade val="100000"/>
                <a:satMod val="130000"/>
                <a:lumMod val="8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946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Consideration given to using SIAs to assist COVID-19 response and recovery efforts</a:t>
          </a:r>
        </a:p>
      </dsp:txBody>
      <dsp:txXfrm>
        <a:off x="371608" y="3138494"/>
        <a:ext cx="8455631" cy="590149"/>
      </dsp:txXfrm>
    </dsp:sp>
    <dsp:sp modelId="{09FB02A9-F06D-494D-8C66-D1A39C580BB2}">
      <dsp:nvSpPr>
        <dsp:cNvPr id="0" name=""/>
        <dsp:cNvSpPr/>
      </dsp:nvSpPr>
      <dsp:spPr>
        <a:xfrm>
          <a:off x="64941" y="3126902"/>
          <a:ext cx="613333" cy="613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951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249" y="1"/>
            <a:ext cx="2950951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040941-B34E-4E41-8185-C49F92E07B79}" type="datetimeFigureOut">
              <a:rPr lang="en-GB" smtClean="0"/>
              <a:t>03/09/2020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42371"/>
            <a:ext cx="2950951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249" y="9442371"/>
            <a:ext cx="2950951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DD0B2-4D29-4F99-9BC2-2DC63E06405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3893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951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249" y="1"/>
            <a:ext cx="2950951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EE13F6-791F-4FC3-A818-3FBFFDA98F19}" type="datetimeFigureOut">
              <a:rPr lang="en-GB" smtClean="0"/>
              <a:t>03/09/2020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" y="746125"/>
            <a:ext cx="6621463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357" y="4721979"/>
            <a:ext cx="5446076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2371"/>
            <a:ext cx="2950951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249" y="9442371"/>
            <a:ext cx="2950951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58DDB5-6ED6-4B73-B56F-D7BF6CF1685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5435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" y="746125"/>
            <a:ext cx="6621463" cy="37258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58DDB5-6ED6-4B73-B56F-D7BF6CF1685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2164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5DDC7C-BAFC-3549-B68C-C90082F1AF6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560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nOPV2</a:t>
            </a:r>
          </a:p>
          <a:p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Brand-new vaccine to address cVDPV2 emergency and help secure lasting polio-free world</a:t>
            </a:r>
          </a:p>
          <a:p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Modification of existing OPV type 2 to improve genetic stability and decrease risks of new </a:t>
            </a:r>
            <a:r>
              <a:rPr lang="en-US" sz="1200" dirty="0" err="1">
                <a:solidFill>
                  <a:srgbClr val="000000"/>
                </a:solidFill>
                <a:cs typeface="Arial" pitchFamily="34" charset="0"/>
              </a:rPr>
              <a:t>cVDPVs</a:t>
            </a:r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 </a:t>
            </a:r>
          </a:p>
          <a:p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Working group to coordinate efforts across GPEI, and with regions</a:t>
            </a:r>
          </a:p>
          <a:p>
            <a:r>
              <a:rPr lang="en-US" sz="1200" b="1" dirty="0">
                <a:solidFill>
                  <a:srgbClr val="000000"/>
                </a:solidFill>
                <a:cs typeface="Arial" pitchFamily="34" charset="0"/>
              </a:rPr>
              <a:t>Objective : </a:t>
            </a:r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WHO Recommendation for an Emergency Use Listing (EUL) </a:t>
            </a:r>
          </a:p>
          <a:p>
            <a:pPr marL="0" indent="0">
              <a:buNone/>
            </a:pPr>
            <a:endParaRPr lang="en-US" sz="1200" dirty="0">
              <a:solidFill>
                <a:srgbClr val="000000"/>
              </a:solidFill>
              <a:cs typeface="Arial" pitchFamily="34" charset="0"/>
            </a:endParaRPr>
          </a:p>
          <a:p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Target : </a:t>
            </a:r>
            <a:r>
              <a:rPr lang="en-US" sz="1200" b="1" dirty="0" err="1">
                <a:solidFill>
                  <a:schemeClr val="accent6">
                    <a:lumMod val="75000"/>
                  </a:schemeClr>
                </a:solidFill>
              </a:rPr>
              <a:t>Approx</a:t>
            </a:r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 200m doses of nOPV2 available this year </a:t>
            </a:r>
            <a:endParaRPr lang="en-GB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5DDC7C-BAFC-3549-B68C-C90082F1AF6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670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58DDB5-6ED6-4B73-B56F-D7BF6CF1685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489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" y="746125"/>
            <a:ext cx="6621463" cy="3725863"/>
          </a:xfrm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EAE2E386-84D3-4F39-BA7D-D923E5CDDD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2555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85800">
              <a:defRPr/>
            </a:pPr>
            <a:endParaRPr lang="en-US" sz="1200" b="1" dirty="0">
              <a:latin typeface="Calibri  "/>
            </a:endParaRPr>
          </a:p>
          <a:p>
            <a:pPr defTabSz="685800">
              <a:defRPr/>
            </a:pPr>
            <a:r>
              <a:rPr lang="en-US" sz="1200" b="1" dirty="0">
                <a:latin typeface="Calibri  "/>
              </a:rPr>
              <a:t>From Pakistan TAG meeting</a:t>
            </a:r>
          </a:p>
          <a:p>
            <a:pPr defTabSz="685800">
              <a:defRPr/>
            </a:pPr>
            <a:endParaRPr lang="en-US" sz="1200" b="1" dirty="0">
              <a:latin typeface="Calibri  "/>
            </a:endParaRPr>
          </a:p>
          <a:p>
            <a:pPr defTabSz="685800">
              <a:defRPr/>
            </a:pPr>
            <a:r>
              <a:rPr lang="en-US" sz="1200" b="1" dirty="0">
                <a:latin typeface="Calibri  "/>
              </a:rPr>
              <a:t>Recommendation:  SIA strategy for remainder 2020</a:t>
            </a:r>
          </a:p>
          <a:p>
            <a:pPr defTabSz="685800">
              <a:defRPr/>
            </a:pPr>
            <a:r>
              <a:rPr lang="en-US" sz="1200" b="1" dirty="0">
                <a:solidFill>
                  <a:prstClr val="black"/>
                </a:solidFill>
                <a:latin typeface="+mn-lt"/>
              </a:rPr>
              <a:t>Principles:</a:t>
            </a:r>
          </a:p>
          <a:p>
            <a:pPr marL="257175" indent="-257175" defTabSz="68580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prstClr val="black"/>
                </a:solidFill>
                <a:latin typeface="+mn-lt"/>
              </a:rPr>
              <a:t>Prioritize cVDPV2 elimination over WPV1 control for remainder 2020</a:t>
            </a:r>
          </a:p>
          <a:p>
            <a:pPr marL="257175" indent="-257175" defTabSz="68580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prstClr val="black"/>
                </a:solidFill>
                <a:latin typeface="+mn-lt"/>
              </a:rPr>
              <a:t>Use type 2 vaccines early and at large scale (</a:t>
            </a:r>
            <a:r>
              <a:rPr lang="en-US" sz="1200" dirty="0" err="1">
                <a:solidFill>
                  <a:prstClr val="black"/>
                </a:solidFill>
                <a:latin typeface="+mn-lt"/>
              </a:rPr>
              <a:t>tOPV</a:t>
            </a:r>
            <a:r>
              <a:rPr lang="en-US" sz="1200" dirty="0">
                <a:solidFill>
                  <a:prstClr val="black"/>
                </a:solidFill>
                <a:latin typeface="+mn-lt"/>
              </a:rPr>
              <a:t> is a critical tool Pakistan needs - make all efforts to use it in 2020)</a:t>
            </a:r>
          </a:p>
          <a:p>
            <a:pPr marL="257175" indent="-257175" defTabSz="68580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prstClr val="black"/>
                </a:solidFill>
                <a:latin typeface="+mn-lt"/>
              </a:rPr>
              <a:t>Avoid schedules that result in repeated visits to households every few weeks</a:t>
            </a:r>
          </a:p>
          <a:p>
            <a:pPr marL="257175" indent="-257175" defTabSz="68580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prstClr val="black"/>
                </a:solidFill>
                <a:latin typeface="+mn-lt"/>
              </a:rPr>
              <a:t>Be nimble to evolving global vaccine supply and cVDPV2 epidemiology</a:t>
            </a:r>
          </a:p>
          <a:p>
            <a:pPr marL="257175" indent="-257175" defTabSz="68580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prstClr val="black"/>
                </a:solidFill>
                <a:latin typeface="+mn-lt"/>
              </a:rPr>
              <a:t>Pay specific attention to continuous WPV transmission areas (in particularly South KP &amp; central Pakistan)</a:t>
            </a:r>
          </a:p>
          <a:p>
            <a:endParaRPr lang="en-US" dirty="0"/>
          </a:p>
          <a:p>
            <a:r>
              <a:rPr lang="en-US" sz="1200" b="1" dirty="0">
                <a:latin typeface="Calibri  "/>
              </a:rPr>
              <a:t>Recommendation:  SIA designed within broader context of COVID-19</a:t>
            </a:r>
          </a:p>
          <a:p>
            <a:r>
              <a:rPr lang="en-GB" dirty="0"/>
              <a:t>Communities facing unprecedented stresses and needs</a:t>
            </a:r>
          </a:p>
          <a:p>
            <a:r>
              <a:rPr lang="en-GB" dirty="0"/>
              <a:t>There is a significant risk to a “polio only SIA” approach given COVID-19 disruptions and community need</a:t>
            </a:r>
          </a:p>
          <a:p>
            <a:endParaRPr lang="en-GB" b="1" dirty="0"/>
          </a:p>
          <a:p>
            <a:r>
              <a:rPr lang="en-GB" b="1" dirty="0"/>
              <a:t>BEFORE mass scale SIAs restart</a:t>
            </a:r>
            <a:r>
              <a:rPr lang="en-GB" dirty="0"/>
              <a:t>, it is imperative that the program and NCOC </a:t>
            </a:r>
            <a:r>
              <a:rPr lang="en-GB" u="sng" dirty="0"/>
              <a:t>carefully consider the SIA design</a:t>
            </a:r>
            <a:r>
              <a:rPr lang="en-GB" dirty="0"/>
              <a:t>, informed by data on perception from communities and health workers.  Options to consider include SIAs supporting:</a:t>
            </a:r>
            <a:endParaRPr lang="en-GB" b="1" dirty="0"/>
          </a:p>
          <a:p>
            <a:pPr lvl="1"/>
            <a:r>
              <a:rPr lang="en-GB" dirty="0"/>
              <a:t>COVID-19 public health response (e.g. soap, mask, COVID-19 information distribution etc.)</a:t>
            </a:r>
          </a:p>
          <a:p>
            <a:pPr lvl="1"/>
            <a:r>
              <a:rPr lang="en-GB" dirty="0"/>
              <a:t>Promotion of COVID-19 ‘recovery’ initiatives (e.g. </a:t>
            </a:r>
            <a:r>
              <a:rPr lang="en-GB" dirty="0" err="1"/>
              <a:t>Ehsaas</a:t>
            </a:r>
            <a:r>
              <a:rPr lang="en-GB" dirty="0"/>
              <a:t> monitoring)</a:t>
            </a:r>
          </a:p>
          <a:p>
            <a:pPr lvl="1"/>
            <a:r>
              <a:rPr lang="en-GB" dirty="0"/>
              <a:t>Reinforcing other essential health needs (e.g. nutrition and others)</a:t>
            </a:r>
          </a:p>
          <a:p>
            <a:pPr lvl="1"/>
            <a:r>
              <a:rPr lang="en-GB" dirty="0"/>
              <a:t>Referral / linking to essential immunization catch up</a:t>
            </a:r>
          </a:p>
          <a:p>
            <a:pPr marL="342900" lvl="1" indent="0">
              <a:buNone/>
            </a:pPr>
            <a:endParaRPr lang="en-GB" dirty="0"/>
          </a:p>
          <a:p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Caution: 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No promises that cannot be fulfilled – promise less deliver more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58DDB5-6ED6-4B73-B56F-D7BF6CF16855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080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3445BD1D-7F01-4766-9D76-15116978ED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528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B8F7D12-62DE-453E-A7D6-231232E3903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099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xfrm>
            <a:off x="838200" y="637542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xfrm>
            <a:off x="4038600" y="637542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00BF412D-13A4-4566-9A38-35EE50D7A92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301099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965" y="1606"/>
          <a:ext cx="1953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2" name="Object 4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5" y="1606"/>
                        <a:ext cx="1953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6" descr="GPEI inside pages.jp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defTabSz="422000">
              <a:defRPr b="1"/>
            </a:lvl1pPr>
          </a:lstStyle>
          <a:p>
            <a:fld id="{8A5DEE5B-CA4F-486D-A403-B2C7C42F572B}" type="slidenum">
              <a:rPr lang="en-US" altLang="en-US"/>
              <a:pPr/>
              <a:t>‹#›</a:t>
            </a:fld>
            <a:endParaRPr lang="en-US" altLang="en-US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838207" y="365143"/>
            <a:ext cx="10515600" cy="61560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200" b="1" kern="120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838207" y="1341438"/>
            <a:ext cx="10515600" cy="5040312"/>
          </a:xfrm>
          <a:prstGeom prst="rect">
            <a:avLst/>
          </a:prstGeom>
        </p:spPr>
        <p:txBody>
          <a:bodyPr/>
          <a:lstStyle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41293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685800">
              <a:defRPr/>
            </a:lvl1pPr>
          </a:lstStyle>
          <a:p>
            <a:pPr>
              <a:defRPr/>
            </a:pPr>
            <a:fld id="{9B8F7D12-62DE-453E-A7D6-231232E3903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9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GPEI inside pages.jpg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604000"/>
            <a:ext cx="2370016" cy="25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572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64F902-AC44-4D3A-950E-4CCB65B6F72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40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936" r:id="rId3"/>
    <p:sldLayoutId id="2147483938" r:id="rId4"/>
    <p:sldLayoutId id="2147483939" r:id="rId5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21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19.svg"/><Relationship Id="rId4" Type="http://schemas.openxmlformats.org/officeDocument/2006/relationships/image" Target="../media/image7.png"/><Relationship Id="rId9" Type="http://schemas.openxmlformats.org/officeDocument/2006/relationships/image" Target="../media/image23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2805520" y="2827047"/>
            <a:ext cx="7116578" cy="1149420"/>
          </a:xfrm>
          <a:prstGeom prst="rect">
            <a:avLst/>
          </a:prstGeom>
          <a:extLst/>
        </p:spPr>
        <p:txBody>
          <a:bodyPr lIns="0" tIns="93600" rIns="0" bIns="0"/>
          <a:lstStyle>
            <a:lvl1pPr defTabSz="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ts val="300"/>
              </a:spcBef>
              <a:spcAft>
                <a:spcPct val="0"/>
              </a:spcAft>
            </a:pPr>
            <a:r>
              <a:rPr lang="en-GB" sz="2800" dirty="0" smtClean="0">
                <a:solidFill>
                  <a:srgbClr val="FFFFFF"/>
                </a:solidFill>
                <a:latin typeface="Calibri"/>
              </a:rPr>
              <a:t>Presentation by</a:t>
            </a:r>
          </a:p>
          <a:p>
            <a:pPr eaLnBrk="1" fontAlgn="base" hangingPunct="1">
              <a:spcBef>
                <a:spcPts val="300"/>
              </a:spcBef>
              <a:spcAft>
                <a:spcPct val="0"/>
              </a:spcAft>
            </a:pPr>
            <a:r>
              <a:rPr lang="en-GB" sz="2800" dirty="0" smtClean="0">
                <a:solidFill>
                  <a:srgbClr val="FFFFFF"/>
                </a:solidFill>
                <a:latin typeface="Calibri"/>
              </a:rPr>
              <a:t>Aziz Memon</a:t>
            </a:r>
          </a:p>
          <a:p>
            <a:pPr eaLnBrk="1" fontAlgn="base" hangingPunct="1">
              <a:spcBef>
                <a:spcPts val="300"/>
              </a:spcBef>
              <a:spcAft>
                <a:spcPct val="0"/>
              </a:spcAft>
            </a:pPr>
            <a:r>
              <a:rPr lang="en-GB" sz="2800" dirty="0" smtClean="0">
                <a:solidFill>
                  <a:srgbClr val="FFFFFF"/>
                </a:solidFill>
                <a:latin typeface="Calibri"/>
              </a:rPr>
              <a:t>Trustee The Rotary Foundation</a:t>
            </a:r>
          </a:p>
          <a:p>
            <a:pPr eaLnBrk="1" fontAlgn="base" hangingPunct="1">
              <a:spcBef>
                <a:spcPts val="300"/>
              </a:spcBef>
              <a:spcAft>
                <a:spcPct val="0"/>
              </a:spcAft>
            </a:pPr>
            <a:r>
              <a:rPr lang="en-GB" sz="2800" dirty="0" smtClean="0">
                <a:solidFill>
                  <a:srgbClr val="FFFFFF"/>
                </a:solidFill>
                <a:latin typeface="Calibri"/>
              </a:rPr>
              <a:t>Member International PolioPlus Committee</a:t>
            </a:r>
          </a:p>
          <a:p>
            <a:pPr eaLnBrk="1" fontAlgn="base" hangingPunct="1">
              <a:spcBef>
                <a:spcPts val="300"/>
              </a:spcBef>
              <a:spcAft>
                <a:spcPct val="0"/>
              </a:spcAft>
            </a:pPr>
            <a:r>
              <a:rPr lang="en-GB" sz="2800" dirty="0" smtClean="0">
                <a:solidFill>
                  <a:srgbClr val="FFFFFF"/>
                </a:solidFill>
                <a:latin typeface="Calibri"/>
              </a:rPr>
              <a:t>Chair Pakistan National PolioPlus Committee</a:t>
            </a:r>
            <a:endParaRPr lang="en-GB" dirty="0">
              <a:solidFill>
                <a:srgbClr val="FFFFFF"/>
              </a:solidFill>
              <a:latin typeface="Calibri"/>
            </a:endParaRPr>
          </a:p>
          <a:p>
            <a:pPr eaLnBrk="1" fontAlgn="base" hangingPunct="1">
              <a:spcBef>
                <a:spcPts val="300"/>
              </a:spcBef>
              <a:spcAft>
                <a:spcPct val="0"/>
              </a:spcAft>
            </a:pPr>
            <a:endParaRPr lang="en-US" sz="2400" b="1" dirty="0" smtClean="0">
              <a:solidFill>
                <a:srgbClr val="FFFFFF"/>
              </a:solidFill>
              <a:latin typeface="Calibri"/>
              <a:cs typeface="+mn-cs"/>
            </a:endParaRPr>
          </a:p>
          <a:p>
            <a:pPr eaLnBrk="1" fontAlgn="base" hangingPunct="1">
              <a:spcBef>
                <a:spcPts val="3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FFFF"/>
                </a:solidFill>
                <a:latin typeface="Calibri"/>
                <a:cs typeface="+mn-cs"/>
              </a:rPr>
              <a:t>3-Sept-2020</a:t>
            </a:r>
            <a:endParaRPr lang="en-US" b="1" dirty="0">
              <a:solidFill>
                <a:srgbClr val="FFFFFF"/>
              </a:solidFill>
              <a:latin typeface="Calibri"/>
              <a:cs typeface="+mn-cs"/>
            </a:endParaRP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</a:pPr>
            <a:endParaRPr lang="en-US" sz="140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xmlns="" id="{1ED27629-53C5-4DD9-BE8D-5F03DBF2B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3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8B897884-FCAF-4C74-8A23-E9C9146DB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3" y="579540"/>
            <a:ext cx="78098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latin typeface="Arial" panose="020B0604020202020204" pitchFamily="34" charset="0"/>
                <a:ea typeface="Calibri" panose="020F0502020204030204" pitchFamily="34" charset="0"/>
              </a:rPr>
              <a:t>            </a:t>
            </a: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54E512D4-5D23-4FE1-B363-FC28F666F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3" y="874815"/>
            <a:ext cx="88036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>
                <a:latin typeface="Arial" panose="020B0604020202020204" pitchFamily="34" charset="0"/>
                <a:ea typeface="Calibri" panose="020F0502020204030204" pitchFamily="34" charset="0"/>
              </a:rPr>
              <a:t>              </a:t>
            </a:r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954B4D7F-2134-41B0-9D00-423AE1ADD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3" y="1217715"/>
            <a:ext cx="88036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>
                <a:latin typeface="Arial" panose="020B0604020202020204" pitchFamily="34" charset="0"/>
                <a:ea typeface="Calibri" panose="020F0502020204030204" pitchFamily="34" charset="0"/>
              </a:rPr>
              <a:t>              </a:t>
            </a:r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xmlns="" id="{6ADF2249-B545-46DB-903B-93553B0807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3" y="1474890"/>
            <a:ext cx="78098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latin typeface="Arial" panose="020B0604020202020204" pitchFamily="34" charset="0"/>
                <a:ea typeface="Calibri" panose="020F0502020204030204" pitchFamily="34" charset="0"/>
              </a:rPr>
              <a:t>            </a:t>
            </a: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934308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0D6A714A-879F-49C2-B5AA-27080BC981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76" y="403411"/>
            <a:ext cx="3328635" cy="125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9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EF782246-8CF3-484D-9646-E0653B36BE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8F7D12-62DE-453E-A7D6-231232E39030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33C7E6B5-B29F-4FD2-936F-4D1E88951147}"/>
              </a:ext>
            </a:extLst>
          </p:cNvPr>
          <p:cNvSpPr>
            <a:spLocks noGrp="1"/>
          </p:cNvSpPr>
          <p:nvPr/>
        </p:nvSpPr>
        <p:spPr>
          <a:xfrm>
            <a:off x="533509" y="1400216"/>
            <a:ext cx="6722697" cy="4189167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400" b="1" dirty="0">
                <a:solidFill>
                  <a:schemeClr val="bg1"/>
                </a:solidFill>
                <a:cs typeface="Arial" pitchFamily="34" charset="0"/>
              </a:rPr>
              <a:t>Low immunity to type 2 </a:t>
            </a:r>
            <a:r>
              <a:rPr lang="en-US" sz="2400" b="1" dirty="0" err="1">
                <a:solidFill>
                  <a:schemeClr val="bg1"/>
                </a:solidFill>
                <a:cs typeface="Arial" pitchFamily="34" charset="0"/>
              </a:rPr>
              <a:t>cVDPVs</a:t>
            </a:r>
            <a:r>
              <a:rPr lang="en-US" sz="2400" b="1" dirty="0">
                <a:solidFill>
                  <a:schemeClr val="bg1"/>
                </a:solidFill>
                <a:cs typeface="Arial" pitchFamily="34" charset="0"/>
              </a:rPr>
              <a:t> due to:</a:t>
            </a:r>
          </a:p>
          <a:p>
            <a:pPr marL="0" indent="0">
              <a:spcBef>
                <a:spcPts val="0"/>
              </a:spcBef>
              <a:buNone/>
            </a:pPr>
            <a:endParaRPr lang="en-US" sz="1400" b="1" dirty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000" dirty="0">
                <a:solidFill>
                  <a:schemeClr val="bg1"/>
                </a:solidFill>
              </a:rPr>
              <a:t>Low </a:t>
            </a:r>
            <a:r>
              <a:rPr lang="en-US" sz="2000" b="1" dirty="0">
                <a:solidFill>
                  <a:schemeClr val="bg1"/>
                </a:solidFill>
              </a:rPr>
              <a:t>routine immunization coverage in </a:t>
            </a:r>
            <a:r>
              <a:rPr lang="en-US" sz="2000" dirty="0">
                <a:solidFill>
                  <a:schemeClr val="bg1"/>
                </a:solidFill>
              </a:rPr>
              <a:t>certain areas before the tOPV-</a:t>
            </a:r>
            <a:r>
              <a:rPr lang="en-US" sz="2000" dirty="0" err="1">
                <a:solidFill>
                  <a:schemeClr val="bg1"/>
                </a:solidFill>
              </a:rPr>
              <a:t>bOPV</a:t>
            </a:r>
            <a:r>
              <a:rPr lang="en-US" sz="2000" dirty="0">
                <a:solidFill>
                  <a:schemeClr val="bg1"/>
                </a:solidFill>
              </a:rPr>
              <a:t> switch  (April 2016)</a:t>
            </a:r>
          </a:p>
          <a:p>
            <a:pPr>
              <a:spcBef>
                <a:spcPts val="600"/>
              </a:spcBef>
            </a:pPr>
            <a:r>
              <a:rPr lang="en-US" sz="2000" b="1" dirty="0">
                <a:solidFill>
                  <a:schemeClr val="bg1"/>
                </a:solidFill>
              </a:rPr>
              <a:t>Declining mucosal immunity </a:t>
            </a:r>
            <a:r>
              <a:rPr lang="en-US" sz="2000" dirty="0">
                <a:solidFill>
                  <a:schemeClr val="bg1"/>
                </a:solidFill>
              </a:rPr>
              <a:t>levels to the type 2 virus among children born after the Switch </a:t>
            </a:r>
          </a:p>
          <a:p>
            <a:pPr>
              <a:spcBef>
                <a:spcPts val="600"/>
              </a:spcBef>
            </a:pPr>
            <a:r>
              <a:rPr lang="en-US" sz="2000" b="1" dirty="0">
                <a:solidFill>
                  <a:schemeClr val="bg1"/>
                </a:solidFill>
              </a:rPr>
              <a:t>Regional migration patterns </a:t>
            </a:r>
            <a:r>
              <a:rPr lang="en-US" sz="2000" dirty="0">
                <a:solidFill>
                  <a:schemeClr val="bg1"/>
                </a:solidFill>
              </a:rPr>
              <a:t>leading to missed children in vaccination campaigns</a:t>
            </a:r>
          </a:p>
          <a:p>
            <a:pPr>
              <a:spcBef>
                <a:spcPts val="600"/>
              </a:spcBef>
            </a:pPr>
            <a:r>
              <a:rPr lang="en-US" sz="2000" b="1" dirty="0">
                <a:solidFill>
                  <a:schemeClr val="bg1"/>
                </a:solidFill>
              </a:rPr>
              <a:t>Low-quality</a:t>
            </a:r>
            <a:r>
              <a:rPr lang="en-US" sz="2000" dirty="0">
                <a:solidFill>
                  <a:schemeClr val="bg1"/>
                </a:solidFill>
              </a:rPr>
              <a:t> outbreak response campaigns </a:t>
            </a:r>
          </a:p>
          <a:p>
            <a:pPr marL="342900" lvl="1" indent="-342900">
              <a:spcBef>
                <a:spcPts val="600"/>
              </a:spcBef>
              <a:buFont typeface="Arial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Use of monovalent OPV type 2</a:t>
            </a:r>
            <a:r>
              <a:rPr lang="en-US" sz="2000" dirty="0">
                <a:solidFill>
                  <a:schemeClr val="bg1"/>
                </a:solidFill>
              </a:rPr>
              <a:t> (mOPV2) in outbreak responses, carries the risk of seeding new outbreaks in areas of low immunization coverage</a:t>
            </a:r>
          </a:p>
          <a:p>
            <a:pPr marL="0" indent="0">
              <a:buNone/>
            </a:pP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6" name="Picture 5" descr="A picture containing person, indoor, young, little&#10;&#10;Description automatically generated">
            <a:extLst>
              <a:ext uri="{FF2B5EF4-FFF2-40B4-BE49-F238E27FC236}">
                <a16:creationId xmlns:a16="http://schemas.microsoft.com/office/drawing/2014/main" xmlns="" id="{F3310D3E-171B-442A-B3BE-D0DE49FA19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2F5496">
                <a:tint val="45000"/>
                <a:satMod val="400000"/>
              </a:srgbClr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065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8436" t="-14895" r="10799" b="-11095"/>
          <a:stretch/>
        </p:blipFill>
        <p:spPr>
          <a:xfrm>
            <a:off x="7537162" y="1216589"/>
            <a:ext cx="3382295" cy="4556423"/>
          </a:xfrm>
          <a:prstGeom prst="rect">
            <a:avLst/>
          </a:prstGeom>
          <a:ln w="76200"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62BFFB9-4EA6-6E41-BA21-0FDCD0EE9A68}"/>
              </a:ext>
            </a:extLst>
          </p:cNvPr>
          <p:cNvSpPr/>
          <p:nvPr/>
        </p:nvSpPr>
        <p:spPr>
          <a:xfrm>
            <a:off x="533509" y="497100"/>
            <a:ext cx="7059819" cy="8418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Why cVDPV2 Outbreaks Continue to Occur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xmlns="" id="{8B9E6339-7AF5-409B-A50B-871401FD17FF}"/>
              </a:ext>
            </a:extLst>
          </p:cNvPr>
          <p:cNvSpPr txBox="1">
            <a:spLocks/>
          </p:cNvSpPr>
          <p:nvPr/>
        </p:nvSpPr>
        <p:spPr>
          <a:xfrm>
            <a:off x="11758246" y="6428155"/>
            <a:ext cx="316523" cy="2540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D3814DE-BA43-4D0F-AFCC-0DF389FE8B54}" type="slidenum">
              <a:rPr lang="en-US" sz="28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2</a:t>
            </a:fld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54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CAE4E056-D90F-CA4B-85C7-0E61E8EE60AA}"/>
              </a:ext>
            </a:extLst>
          </p:cNvPr>
          <p:cNvSpPr/>
          <p:nvPr/>
        </p:nvSpPr>
        <p:spPr>
          <a:xfrm>
            <a:off x="3423811" y="2656560"/>
            <a:ext cx="2315038" cy="3443989"/>
          </a:xfrm>
          <a:prstGeom prst="rect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EF782246-8CF3-484D-9646-E0653B36BE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8F7D12-62DE-453E-A7D6-231232E39030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3503" y="353595"/>
            <a:ext cx="10280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cVDPV2 Outbreak Response Strategy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3503" y="1089682"/>
            <a:ext cx="106592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E46C0A"/>
                </a:solidFill>
              </a:rPr>
              <a:t>GPEI Strategy for Control of cVDPV2, 2020-2021</a:t>
            </a:r>
          </a:p>
          <a:p>
            <a:r>
              <a:rPr lang="en-US" sz="2000" dirty="0">
                <a:solidFill>
                  <a:schemeClr val="bg1"/>
                </a:solidFill>
              </a:rPr>
              <a:t>Accelerating the development of nOPV2 is one component of </a:t>
            </a:r>
            <a:r>
              <a:rPr lang="en-US" sz="2000" b="1" dirty="0">
                <a:solidFill>
                  <a:schemeClr val="bg1"/>
                </a:solidFill>
              </a:rPr>
              <a:t>the GPEI’s comprehensive new strategy to stop the spread of cVDPV2, </a:t>
            </a:r>
            <a:r>
              <a:rPr lang="en-US" sz="2000" dirty="0">
                <a:solidFill>
                  <a:schemeClr val="bg1"/>
                </a:solidFill>
              </a:rPr>
              <a:t>characterized by improved outbreak response and attention to challenging contexts.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5BD90FD-2228-A743-B9A2-B3BD1AD52A9A}"/>
              </a:ext>
            </a:extLst>
          </p:cNvPr>
          <p:cNvSpPr txBox="1"/>
          <p:nvPr/>
        </p:nvSpPr>
        <p:spPr>
          <a:xfrm>
            <a:off x="956605" y="3837766"/>
            <a:ext cx="23150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Optimize outbreak response using mOPV2, currently the best available tool for combatting type 2 vaccine-derived polio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84043F0-C685-924A-B72B-BAF602AB833A}"/>
              </a:ext>
            </a:extLst>
          </p:cNvPr>
          <p:cNvSpPr txBox="1"/>
          <p:nvPr/>
        </p:nvSpPr>
        <p:spPr>
          <a:xfrm>
            <a:off x="3476800" y="3807439"/>
            <a:ext cx="2209061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600" dirty="0"/>
              <a:t>Accelerate development of a new vaccine—novel OPV2 (nOPV2)—as a potential alternative for cVDPV2 outbreak response and ultimately as a replacement for mPOV2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DC37F44-22A3-1144-9D6B-58CEBE334E83}"/>
              </a:ext>
            </a:extLst>
          </p:cNvPr>
          <p:cNvSpPr txBox="1"/>
          <p:nvPr/>
        </p:nvSpPr>
        <p:spPr>
          <a:xfrm>
            <a:off x="5891018" y="3795829"/>
            <a:ext cx="23150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Strengthen routine immunization and mitigate cVDPV risk by leveraging GPEI technical staff &amp; synergizing efforts to strengthen immunization delivery systems in high-risk areas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C587C5C-D6E8-F342-B0AA-2D5AC2BA389D}"/>
              </a:ext>
            </a:extLst>
          </p:cNvPr>
          <p:cNvSpPr txBox="1"/>
          <p:nvPr/>
        </p:nvSpPr>
        <p:spPr>
          <a:xfrm>
            <a:off x="8258770" y="3834448"/>
            <a:ext cx="2315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Ensure sufficient supply of OPV2 is available to reach every at-risk child, utilizing innovative strategies as needed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908CF1A5-ED48-A949-B577-5344D61719A3}"/>
              </a:ext>
            </a:extLst>
          </p:cNvPr>
          <p:cNvCxnSpPr/>
          <p:nvPr/>
        </p:nvCxnSpPr>
        <p:spPr>
          <a:xfrm>
            <a:off x="8258770" y="2656560"/>
            <a:ext cx="0" cy="3566819"/>
          </a:xfrm>
          <a:prstGeom prst="line">
            <a:avLst/>
          </a:prstGeom>
          <a:ln w="1270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Group 41"/>
          <p:cNvGrpSpPr/>
          <p:nvPr/>
        </p:nvGrpSpPr>
        <p:grpSpPr>
          <a:xfrm>
            <a:off x="1537460" y="2707638"/>
            <a:ext cx="1024128" cy="1024128"/>
            <a:chOff x="9749825" y="3531617"/>
            <a:chExt cx="1150186" cy="1150186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xmlns="" id="{AA30DE6B-ABD3-4A99-89D6-1F1ED0AE6113}"/>
                </a:ext>
              </a:extLst>
            </p:cNvPr>
            <p:cNvSpPr/>
            <p:nvPr/>
          </p:nvSpPr>
          <p:spPr>
            <a:xfrm>
              <a:off x="9749825" y="3531617"/>
              <a:ext cx="1150186" cy="1150186"/>
            </a:xfrm>
            <a:prstGeom prst="ellipse">
              <a:avLst/>
            </a:prstGeom>
            <a:solidFill>
              <a:srgbClr val="F996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pic>
          <p:nvPicPr>
            <p:cNvPr id="44" name="Picture 35" descr="A picture containing knife&#10;&#10;Description generated with very high confidence">
              <a:extLst>
                <a:ext uri="{FF2B5EF4-FFF2-40B4-BE49-F238E27FC236}">
                  <a16:creationId xmlns:a16="http://schemas.microsoft.com/office/drawing/2014/main" xmlns="" id="{F973E78D-5DE1-49B1-B113-913DABEBD7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807693" y="3589484"/>
              <a:ext cx="1016124" cy="1044877"/>
            </a:xfrm>
            <a:prstGeom prst="rect">
              <a:avLst/>
            </a:prstGeom>
          </p:spPr>
        </p:pic>
      </p:grpSp>
      <p:grpSp>
        <p:nvGrpSpPr>
          <p:cNvPr id="45" name="Group 44"/>
          <p:cNvGrpSpPr/>
          <p:nvPr/>
        </p:nvGrpSpPr>
        <p:grpSpPr>
          <a:xfrm>
            <a:off x="6536472" y="2715637"/>
            <a:ext cx="1024128" cy="1024128"/>
            <a:chOff x="6514920" y="2108260"/>
            <a:chExt cx="1150186" cy="1150186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556C340F-5E4B-4280-B0F1-58A6E5806CA0}"/>
                </a:ext>
              </a:extLst>
            </p:cNvPr>
            <p:cNvSpPr/>
            <p:nvPr/>
          </p:nvSpPr>
          <p:spPr>
            <a:xfrm>
              <a:off x="6514920" y="2108260"/>
              <a:ext cx="1150186" cy="1150186"/>
            </a:xfrm>
            <a:prstGeom prst="ellipse">
              <a:avLst/>
            </a:prstGeom>
            <a:solidFill>
              <a:srgbClr val="F996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pic>
          <p:nvPicPr>
            <p:cNvPr id="47" name="Graphic 16" descr="Daily calendar">
              <a:extLst>
                <a:ext uri="{FF2B5EF4-FFF2-40B4-BE49-F238E27FC236}">
                  <a16:creationId xmlns:a16="http://schemas.microsoft.com/office/drawing/2014/main" xmlns="" id="{FB6DE7AD-9FA9-4326-B0FC-B8F8F203B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630837" y="2224178"/>
              <a:ext cx="914400" cy="914400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8904224" y="2709397"/>
            <a:ext cx="1024128" cy="1024128"/>
            <a:chOff x="8326467" y="1935731"/>
            <a:chExt cx="1150186" cy="1150186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xmlns="" id="{F6D2CE4C-E9B8-46C1-A513-BC6241C34366}"/>
                </a:ext>
              </a:extLst>
            </p:cNvPr>
            <p:cNvSpPr/>
            <p:nvPr/>
          </p:nvSpPr>
          <p:spPr>
            <a:xfrm>
              <a:off x="8326467" y="1935731"/>
              <a:ext cx="1150186" cy="1150186"/>
            </a:xfrm>
            <a:prstGeom prst="ellipse">
              <a:avLst/>
            </a:prstGeom>
            <a:solidFill>
              <a:srgbClr val="F996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pic>
          <p:nvPicPr>
            <p:cNvPr id="53" name="Graphic 23" descr="Test tubes">
              <a:extLst>
                <a:ext uri="{FF2B5EF4-FFF2-40B4-BE49-F238E27FC236}">
                  <a16:creationId xmlns:a16="http://schemas.microsoft.com/office/drawing/2014/main" xmlns="" id="{B827272A-CC6C-4EE6-9529-DF575DED53F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499895" y="2123535"/>
              <a:ext cx="799382" cy="799382"/>
            </a:xfrm>
            <a:prstGeom prst="rect">
              <a:avLst/>
            </a:prstGeom>
          </p:spPr>
        </p:pic>
      </p:grpSp>
      <p:grpSp>
        <p:nvGrpSpPr>
          <p:cNvPr id="54" name="Group 53"/>
          <p:cNvGrpSpPr/>
          <p:nvPr/>
        </p:nvGrpSpPr>
        <p:grpSpPr>
          <a:xfrm>
            <a:off x="4094987" y="2709397"/>
            <a:ext cx="1024128" cy="1024128"/>
            <a:chOff x="4588355" y="2338298"/>
            <a:chExt cx="1150186" cy="1150186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xmlns="" id="{1D3FA25B-5A13-4B2B-88D2-3591F3A4B460}"/>
                </a:ext>
              </a:extLst>
            </p:cNvPr>
            <p:cNvSpPr/>
            <p:nvPr/>
          </p:nvSpPr>
          <p:spPr>
            <a:xfrm>
              <a:off x="4588355" y="2338298"/>
              <a:ext cx="1150186" cy="1150186"/>
            </a:xfrm>
            <a:prstGeom prst="ellipse">
              <a:avLst/>
            </a:prstGeom>
            <a:solidFill>
              <a:srgbClr val="0C55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pic>
          <p:nvPicPr>
            <p:cNvPr id="56" name="Graphic 11" descr="Beaker">
              <a:extLst>
                <a:ext uri="{FF2B5EF4-FFF2-40B4-BE49-F238E27FC236}">
                  <a16:creationId xmlns:a16="http://schemas.microsoft.com/office/drawing/2014/main" xmlns="" id="{98899456-3798-4AB4-9080-64588385F9A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704272" y="2454215"/>
              <a:ext cx="914400" cy="914400"/>
            </a:xfrm>
            <a:prstGeom prst="rect">
              <a:avLst/>
            </a:prstGeom>
          </p:spPr>
        </p:pic>
      </p:grp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xmlns="" id="{181A41FD-BAC6-4AD6-8464-82BFF20D6540}"/>
              </a:ext>
            </a:extLst>
          </p:cNvPr>
          <p:cNvSpPr/>
          <p:nvPr/>
        </p:nvSpPr>
        <p:spPr>
          <a:xfrm>
            <a:off x="5933114" y="217290"/>
            <a:ext cx="6238108" cy="4222679"/>
          </a:xfrm>
          <a:prstGeom prst="wedgeEllipseCallout">
            <a:avLst>
              <a:gd name="adj1" fmla="val -59702"/>
              <a:gd name="adj2" fmla="val 49605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rgbClr val="000000"/>
              </a:solidFill>
              <a:cs typeface="Arial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en-US" sz="2800" b="1" dirty="0">
                <a:solidFill>
                  <a:schemeClr val="tx1"/>
                </a:solidFill>
              </a:rPr>
              <a:t>Novel OPV2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cs typeface="Arial" pitchFamily="34" charset="0"/>
              </a:rPr>
              <a:t>New vaccine to address cVDPV2 emergency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cs typeface="Arial" pitchFamily="34" charset="0"/>
              </a:rPr>
              <a:t>Improved genetic stability to decrease risks of new cVDPVs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cs typeface="Arial" pitchFamily="34" charset="0"/>
              </a:rPr>
              <a:t>WHO Recommendation for an Emergency Use Listing (EUL) to enable roll out before the end of 2020  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Production has started : </a:t>
            </a:r>
            <a:r>
              <a:rPr lang="en-US" sz="2000" dirty="0" err="1">
                <a:solidFill>
                  <a:schemeClr val="tx1"/>
                </a:solidFill>
              </a:rPr>
              <a:t>Approx</a:t>
            </a:r>
            <a:r>
              <a:rPr lang="en-US" sz="2000" dirty="0">
                <a:solidFill>
                  <a:schemeClr val="tx1"/>
                </a:solidFill>
              </a:rPr>
              <a:t> 200m doses of nOPV2 available this year </a:t>
            </a:r>
            <a:r>
              <a:rPr lang="en-US" b="1" dirty="0">
                <a:solidFill>
                  <a:schemeClr val="tx1"/>
                </a:solidFill>
              </a:rPr>
              <a:t/>
            </a:r>
            <a:br>
              <a:rPr lang="en-US" b="1" dirty="0">
                <a:solidFill>
                  <a:schemeClr val="tx1"/>
                </a:solidFill>
              </a:rPr>
            </a:br>
            <a:endParaRPr lang="en-US" b="1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24" name="Slide Number Placeholder 4">
            <a:extLst>
              <a:ext uri="{FF2B5EF4-FFF2-40B4-BE49-F238E27FC236}">
                <a16:creationId xmlns:a16="http://schemas.microsoft.com/office/drawing/2014/main" xmlns="" id="{8B9E6339-7AF5-409B-A50B-871401FD17FF}"/>
              </a:ext>
            </a:extLst>
          </p:cNvPr>
          <p:cNvSpPr txBox="1">
            <a:spLocks/>
          </p:cNvSpPr>
          <p:nvPr/>
        </p:nvSpPr>
        <p:spPr>
          <a:xfrm>
            <a:off x="11758246" y="6404709"/>
            <a:ext cx="316523" cy="2540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D3814DE-BA43-4D0F-AFCC-0DF389FE8B54}" type="slidenum">
              <a:rPr lang="en-US" sz="28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23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9DC00E74-CA76-41CA-A800-70165C6BFDFB}"/>
              </a:ext>
            </a:extLst>
          </p:cNvPr>
          <p:cNvSpPr/>
          <p:nvPr/>
        </p:nvSpPr>
        <p:spPr>
          <a:xfrm>
            <a:off x="912773" y="1518009"/>
            <a:ext cx="3008648" cy="1629672"/>
          </a:xfrm>
          <a:prstGeom prst="roundRect">
            <a:avLst/>
          </a:prstGeom>
          <a:solidFill>
            <a:srgbClr val="0C55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Countries at Highest Risk of cVPDV2 Outbreak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and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Meet Initial Use Criteria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9EC612D-9101-412B-B6A3-6EF05AEDF873}"/>
              </a:ext>
            </a:extLst>
          </p:cNvPr>
          <p:cNvSpPr/>
          <p:nvPr/>
        </p:nvSpPr>
        <p:spPr>
          <a:xfrm>
            <a:off x="4231970" y="1659706"/>
            <a:ext cx="6096000" cy="134780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Africa –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Burkina Faso, Cameroon, Chad, C</a:t>
            </a: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ô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 d’Ivoire, Ethiopia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Asia Pacific –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Philippines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Middle East/Asia–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Afghanistan, Pakistan and Somalia </a:t>
            </a:r>
          </a:p>
        </p:txBody>
      </p:sp>
      <p:sp>
        <p:nvSpPr>
          <p:cNvPr id="7" name="Rounded Rectangle 5">
            <a:extLst>
              <a:ext uri="{FF2B5EF4-FFF2-40B4-BE49-F238E27FC236}">
                <a16:creationId xmlns:a16="http://schemas.microsoft.com/office/drawing/2014/main" xmlns="" id="{2B0EAF97-17C5-4A4B-806E-FD5049808D88}"/>
              </a:ext>
            </a:extLst>
          </p:cNvPr>
          <p:cNvSpPr/>
          <p:nvPr/>
        </p:nvSpPr>
        <p:spPr>
          <a:xfrm>
            <a:off x="912773" y="3820354"/>
            <a:ext cx="3008648" cy="1487973"/>
          </a:xfrm>
          <a:prstGeom prst="roundRect">
            <a:avLst/>
          </a:prstGeom>
          <a:solidFill>
            <a:srgbClr val="1074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Countries at High Risk of cVDPV2 Outbreak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A5F63A6-1A6B-46D1-963F-7DEE84C85656}"/>
              </a:ext>
            </a:extLst>
          </p:cNvPr>
          <p:cNvSpPr/>
          <p:nvPr/>
        </p:nvSpPr>
        <p:spPr>
          <a:xfrm>
            <a:off x="4231970" y="3890437"/>
            <a:ext cx="6096000" cy="134780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dirty="0"/>
              <a:t>27 countries in the African Region* plus:</a:t>
            </a: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dirty="0"/>
              <a:t>Djibouti, Iran, Libya, Sudan</a:t>
            </a: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dirty="0"/>
              <a:t>Brunei, China, Malaysia, PNG</a:t>
            </a: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dirty="0"/>
              <a:t>India, Indonesia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BD7E976-1B0F-4914-A163-CA626FC6FA08}"/>
              </a:ext>
            </a:extLst>
          </p:cNvPr>
          <p:cNvSpPr txBox="1"/>
          <p:nvPr/>
        </p:nvSpPr>
        <p:spPr>
          <a:xfrm>
            <a:off x="580070" y="5971495"/>
            <a:ext cx="9521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*The 27 countries are: Algeria, Angola, Benin, Botswana, Burundi, CAR, Congo, DRC, Equatorial Guinea, Eritrea, Gabon, Ghana, Kenya, Liberia, Malawi, Mali, Mozambique, Namibia, Niger, Nigeria, Rwanda, South Sudan, Tanzania, Togo, Uganda, Zambia, Zimbabwe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E46CD4F-8BC2-4520-8FE2-354C3A417FB1}"/>
              </a:ext>
            </a:extLst>
          </p:cNvPr>
          <p:cNvSpPr txBox="1"/>
          <p:nvPr/>
        </p:nvSpPr>
        <p:spPr>
          <a:xfrm>
            <a:off x="603503" y="353595"/>
            <a:ext cx="10280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nOPV2 : Initial use countries </a:t>
            </a:r>
          </a:p>
        </p:txBody>
      </p: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xmlns="" id="{D2AE4E1E-F1A2-4AEF-8F82-4F2A6C2AA9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6604000"/>
            <a:ext cx="2370016" cy="254000"/>
          </a:xfrm>
        </p:spPr>
        <p:txBody>
          <a:bodyPr/>
          <a:lstStyle/>
          <a:p>
            <a:pPr>
              <a:defRPr/>
            </a:pPr>
            <a:fld id="{9B8F7D12-62DE-453E-A7D6-231232E39030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xmlns="" id="{8B9E6339-7AF5-409B-A50B-871401FD17FF}"/>
              </a:ext>
            </a:extLst>
          </p:cNvPr>
          <p:cNvSpPr txBox="1">
            <a:spLocks/>
          </p:cNvSpPr>
          <p:nvPr/>
        </p:nvSpPr>
        <p:spPr>
          <a:xfrm>
            <a:off x="11758246" y="6404709"/>
            <a:ext cx="316523" cy="2540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D3814DE-BA43-4D0F-AFCC-0DF389FE8B54}" type="slidenum">
              <a:rPr lang="en-US" sz="28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30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0311440-0EB5-46A8-8CF7-D81EDCF972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4235" y="1491768"/>
            <a:ext cx="5771765" cy="4877068"/>
          </a:xfrm>
        </p:spPr>
        <p:txBody>
          <a:bodyPr/>
          <a:lstStyle/>
          <a:p>
            <a:r>
              <a:rPr lang="en-US" sz="2489" dirty="0">
                <a:solidFill>
                  <a:schemeClr val="bg1"/>
                </a:solidFill>
              </a:rPr>
              <a:t>Mass vaccination campaigns - </a:t>
            </a:r>
            <a:r>
              <a:rPr lang="en-US" sz="2489" b="1" dirty="0">
                <a:solidFill>
                  <a:schemeClr val="bg1"/>
                </a:solidFill>
              </a:rPr>
              <a:t>3 month-pause</a:t>
            </a:r>
            <a:r>
              <a:rPr lang="en-US" sz="2489" dirty="0">
                <a:solidFill>
                  <a:schemeClr val="bg1"/>
                </a:solidFill>
              </a:rPr>
              <a:t>:</a:t>
            </a:r>
          </a:p>
          <a:p>
            <a:pPr lvl="1" eaLnBrk="1" hangingPunct="1">
              <a:buClr>
                <a:srgbClr val="4F81BD"/>
              </a:buClr>
              <a:defRPr/>
            </a:pPr>
            <a:r>
              <a:rPr lang="en-US" sz="2489" dirty="0">
                <a:solidFill>
                  <a:schemeClr val="bg1"/>
                </a:solidFill>
              </a:rPr>
              <a:t>	Campaigns (polio, measles..)  put on hold in &gt; 35 countries	</a:t>
            </a:r>
          </a:p>
          <a:p>
            <a:pPr lvl="1" eaLnBrk="1" hangingPunct="1">
              <a:buClr>
                <a:srgbClr val="4F81BD"/>
              </a:buClr>
              <a:defRPr/>
            </a:pPr>
            <a:r>
              <a:rPr lang="fr-CH" sz="2489" dirty="0">
                <a:solidFill>
                  <a:schemeClr val="bg1"/>
                </a:solidFill>
              </a:rPr>
              <a:t>	</a:t>
            </a:r>
            <a:r>
              <a:rPr lang="en-US" sz="2489" dirty="0">
                <a:solidFill>
                  <a:schemeClr val="bg1"/>
                </a:solidFill>
              </a:rPr>
              <a:t>At least </a:t>
            </a:r>
            <a:r>
              <a:rPr lang="en-US" sz="2489" b="1" dirty="0">
                <a:solidFill>
                  <a:schemeClr val="accent6">
                    <a:lumMod val="75000"/>
                  </a:schemeClr>
                </a:solidFill>
              </a:rPr>
              <a:t>80 million children under one at risk </a:t>
            </a:r>
            <a:r>
              <a:rPr lang="en-US" sz="2489" dirty="0">
                <a:solidFill>
                  <a:schemeClr val="bg1"/>
                </a:solidFill>
              </a:rPr>
              <a:t>of polio, measles,  diphtheria, etc..</a:t>
            </a:r>
          </a:p>
          <a:p>
            <a:pPr eaLnBrk="1" hangingPunct="1">
              <a:buClr>
                <a:srgbClr val="4F81BD"/>
              </a:buClr>
              <a:defRPr/>
            </a:pPr>
            <a:r>
              <a:rPr lang="en-US" sz="2489" dirty="0">
                <a:solidFill>
                  <a:schemeClr val="bg1"/>
                </a:solidFill>
              </a:rPr>
              <a:t>Polio Resources repurposed to support response to Covid-19 </a:t>
            </a:r>
          </a:p>
          <a:p>
            <a:pPr eaLnBrk="1" hangingPunct="1">
              <a:buClr>
                <a:srgbClr val="4F81BD"/>
              </a:buClr>
              <a:defRPr/>
            </a:pPr>
            <a:r>
              <a:rPr lang="en-US" sz="2489" dirty="0">
                <a:solidFill>
                  <a:schemeClr val="bg1"/>
                </a:solidFill>
              </a:rPr>
              <a:t>Planning now to resume activities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821443FD-0135-4D0A-9DC6-0E5A02B2C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848" y="641001"/>
            <a:ext cx="7886700" cy="615603"/>
          </a:xfrm>
        </p:spPr>
        <p:txBody>
          <a:bodyPr>
            <a:noAutofit/>
          </a:bodyPr>
          <a:lstStyle/>
          <a:p>
            <a:pPr lvl="1" algn="l"/>
            <a:r>
              <a:rPr lang="en-GB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Impact of Covid-19</a:t>
            </a:r>
            <a:endParaRPr lang="en-US" sz="3600" b="1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DEE5B-CA4F-486D-A403-B2C7C42F572B}" type="slidenum">
              <a:rPr lang="en-US" altLang="en-US" smtClean="0"/>
              <a:pPr/>
              <a:t>5</a:t>
            </a:fld>
            <a:endParaRPr lang="en-US" altLang="en-US" dirty="0"/>
          </a:p>
        </p:txBody>
      </p:sp>
      <p:pic>
        <p:nvPicPr>
          <p:cNvPr id="5" name="Picture 4" descr="A close up of a map&#10;&#10;Description generated with high confidence">
            <a:extLst>
              <a:ext uri="{FF2B5EF4-FFF2-40B4-BE49-F238E27FC236}">
                <a16:creationId xmlns:a16="http://schemas.microsoft.com/office/drawing/2014/main" xmlns="" id="{DC9CA512-9F6D-46F2-8346-6C2FED09AC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491" y="1564829"/>
            <a:ext cx="5236396" cy="3896282"/>
          </a:xfrm>
          <a:prstGeom prst="rect">
            <a:avLst/>
          </a:prstGeom>
          <a:ln>
            <a:solidFill>
              <a:schemeClr val="bg1">
                <a:alpha val="0"/>
              </a:schemeClr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6A5F1B-ABFB-4D11-A80B-1F76D3B170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3019" y="4034072"/>
            <a:ext cx="895961" cy="587009"/>
          </a:xfrm>
          <a:prstGeom prst="rect">
            <a:avLst/>
          </a:prstGeo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xmlns="" id="{8B9E6339-7AF5-409B-A50B-871401FD17FF}"/>
              </a:ext>
            </a:extLst>
          </p:cNvPr>
          <p:cNvSpPr txBox="1">
            <a:spLocks/>
          </p:cNvSpPr>
          <p:nvPr/>
        </p:nvSpPr>
        <p:spPr>
          <a:xfrm>
            <a:off x="11758246" y="6475046"/>
            <a:ext cx="316523" cy="38295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D3814DE-BA43-4D0F-AFCC-0DF389FE8B54}" type="slidenum">
              <a:rPr lang="en-US" sz="28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62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ECEDA8-C341-4C36-9E0B-6874B276D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812" y="167913"/>
            <a:ext cx="11906899" cy="89685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3400" b="1" dirty="0">
                <a:solidFill>
                  <a:schemeClr val="accent1">
                    <a:lumMod val="75000"/>
                  </a:schemeClr>
                </a:solidFill>
              </a:rPr>
              <a:t>Potential impact of SIAs on COVID-19 transmission</a:t>
            </a:r>
            <a:r>
              <a:rPr lang="en-US" sz="3200" b="1" dirty="0">
                <a:latin typeface="Calibri  "/>
              </a:rPr>
              <a:t/>
            </a:r>
            <a:br>
              <a:rPr lang="en-US" sz="3200" b="1" dirty="0">
                <a:latin typeface="Calibri  "/>
              </a:rPr>
            </a:br>
            <a:endParaRPr lang="en-US" sz="3200" b="1" dirty="0">
              <a:latin typeface="Calibri  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C8100E4-612D-40D5-9289-8C4197CD6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933" y="1266184"/>
            <a:ext cx="7088944" cy="5134616"/>
          </a:xfrm>
        </p:spPr>
        <p:txBody>
          <a:bodyPr>
            <a:normAutofit/>
          </a:bodyPr>
          <a:lstStyle/>
          <a:p>
            <a:pPr fontAlgn="base"/>
            <a:r>
              <a:rPr lang="en-US" sz="2000" b="1" dirty="0">
                <a:solidFill>
                  <a:schemeClr val="bg1"/>
                </a:solidFill>
              </a:rPr>
              <a:t>Model shows that SIAs likely to result in temporary, small increases in COVID-19 (&lt;2%) </a:t>
            </a:r>
          </a:p>
          <a:p>
            <a:r>
              <a:rPr lang="en-US" sz="2200" dirty="0">
                <a:solidFill>
                  <a:schemeClr val="bg1"/>
                </a:solidFill>
              </a:rPr>
              <a:t>Provided that : </a:t>
            </a:r>
          </a:p>
          <a:p>
            <a:pPr lvl="1" fontAlgn="base"/>
            <a:r>
              <a:rPr lang="en-US" sz="1800" dirty="0">
                <a:solidFill>
                  <a:schemeClr val="bg1"/>
                </a:solidFill>
              </a:rPr>
              <a:t>Avoid SIA that may introduce COVID-19 to communities not previously infected</a:t>
            </a:r>
          </a:p>
          <a:p>
            <a:pPr lvl="1" fontAlgn="base"/>
            <a:r>
              <a:rPr lang="en-US" sz="1800" dirty="0">
                <a:solidFill>
                  <a:schemeClr val="bg1"/>
                </a:solidFill>
              </a:rPr>
              <a:t>Screen polio workers for symptoms to reduces risk to households</a:t>
            </a:r>
          </a:p>
          <a:p>
            <a:pPr lvl="1" fontAlgn="base"/>
            <a:r>
              <a:rPr lang="en-US" sz="1800" dirty="0">
                <a:solidFill>
                  <a:schemeClr val="bg1"/>
                </a:solidFill>
              </a:rPr>
              <a:t>Health worker use PPE (mask), sanitizer &amp; limit physical contact as much as possible, particularly with adults, to reduce risk to households</a:t>
            </a:r>
          </a:p>
          <a:p>
            <a:r>
              <a:rPr lang="en-US" sz="2200" dirty="0">
                <a:solidFill>
                  <a:schemeClr val="bg1"/>
                </a:solidFill>
              </a:rPr>
              <a:t>Risk to polio workers can be significantly reduced by:</a:t>
            </a:r>
          </a:p>
          <a:p>
            <a:pPr lvl="1"/>
            <a:r>
              <a:rPr lang="en-US" sz="1800" dirty="0">
                <a:solidFill>
                  <a:schemeClr val="bg1"/>
                </a:solidFill>
              </a:rPr>
              <a:t>Being from the same community</a:t>
            </a:r>
          </a:p>
          <a:p>
            <a:pPr lvl="1"/>
            <a:r>
              <a:rPr lang="en-US" sz="1800" dirty="0">
                <a:solidFill>
                  <a:schemeClr val="bg1"/>
                </a:solidFill>
              </a:rPr>
              <a:t>Avoiding contact with symptomatic individuals (esp. adults)</a:t>
            </a:r>
          </a:p>
          <a:p>
            <a:pPr lvl="1"/>
            <a:r>
              <a:rPr lang="en-US" sz="1800" dirty="0">
                <a:solidFill>
                  <a:schemeClr val="bg1"/>
                </a:solidFill>
              </a:rPr>
              <a:t>Reducing unnecessary contacts </a:t>
            </a:r>
          </a:p>
          <a:p>
            <a:pPr lvl="1"/>
            <a:r>
              <a:rPr lang="en-US" sz="1800" dirty="0">
                <a:solidFill>
                  <a:schemeClr val="bg1"/>
                </a:solidFill>
              </a:rPr>
              <a:t>Reducing risk of infection (PPE (mask) and hand sanitizer, physical distancing)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08D59B-2CB0-4352-BA31-30213C3C7A6E}"/>
              </a:ext>
            </a:extLst>
          </p:cNvPr>
          <p:cNvSpPr/>
          <p:nvPr/>
        </p:nvSpPr>
        <p:spPr>
          <a:xfrm>
            <a:off x="7541702" y="896852"/>
            <a:ext cx="4407017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1088418"/>
            <a:r>
              <a:rPr lang="en-US" b="1" dirty="0">
                <a:solidFill>
                  <a:prstClr val="black"/>
                </a:solidFill>
                <a:latin typeface="Calibri"/>
              </a:rPr>
              <a:t>Impact of a door-to-door urban campaign*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7D27A2A-3BAA-47C5-AF71-BB3FE5EF08EA}"/>
              </a:ext>
            </a:extLst>
          </p:cNvPr>
          <p:cNvSpPr/>
          <p:nvPr/>
        </p:nvSpPr>
        <p:spPr>
          <a:xfrm>
            <a:off x="7618639" y="4745636"/>
            <a:ext cx="4407017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1088418"/>
            <a:r>
              <a:rPr lang="en-US" sz="1600" dirty="0">
                <a:solidFill>
                  <a:prstClr val="black"/>
                </a:solidFill>
                <a:latin typeface="Calibri"/>
              </a:rPr>
              <a:t>Assumptions: 80% of a HCW’s contacts are with children &lt;5yrs during SIA periods.  Good PPE = 95% reduction in infectivity rates. Partial PPE = 50% reduction in infectivity rates.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1F0F413F-A6E6-477C-ABB2-675DDE803646}"/>
              </a:ext>
            </a:extLst>
          </p:cNvPr>
          <p:cNvGrpSpPr/>
          <p:nvPr/>
        </p:nvGrpSpPr>
        <p:grpSpPr>
          <a:xfrm>
            <a:off x="7595332" y="1298539"/>
            <a:ext cx="4299755" cy="3447097"/>
            <a:chOff x="7595332" y="1298539"/>
            <a:chExt cx="4299755" cy="3447097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4CEC691C-4509-4E98-9412-6CCFCC847F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595332" y="1298539"/>
              <a:ext cx="4299755" cy="3447097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65FEA404-AA67-49F8-B8A1-AAD28AD275DB}"/>
                </a:ext>
              </a:extLst>
            </p:cNvPr>
            <p:cNvSpPr txBox="1"/>
            <p:nvPr/>
          </p:nvSpPr>
          <p:spPr>
            <a:xfrm>
              <a:off x="8792169" y="2383887"/>
              <a:ext cx="599523" cy="16421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pPr defTabSz="1088418"/>
              <a:r>
                <a:rPr lang="en-US" sz="1067" dirty="0">
                  <a:solidFill>
                    <a:srgbClr val="000000"/>
                  </a:solidFill>
                  <a:latin typeface="Calibri"/>
                </a:rPr>
                <a:t>Partial PPE</a:t>
              </a:r>
            </a:p>
          </p:txBody>
        </p:sp>
      </p:grpSp>
      <p:sp>
        <p:nvSpPr>
          <p:cNvPr id="11" name="Slide Number Placeholder 2">
            <a:extLst>
              <a:ext uri="{FF2B5EF4-FFF2-40B4-BE49-F238E27FC236}">
                <a16:creationId xmlns:a16="http://schemas.microsoft.com/office/drawing/2014/main" xmlns="" id="{5E7B4A29-83F4-43EF-B75A-CD38680DFA05}"/>
              </a:ext>
            </a:extLst>
          </p:cNvPr>
          <p:cNvSpPr txBox="1">
            <a:spLocks/>
          </p:cNvSpPr>
          <p:nvPr/>
        </p:nvSpPr>
        <p:spPr>
          <a:xfrm>
            <a:off x="0" y="6604000"/>
            <a:ext cx="2370016" cy="2540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9B8F7D12-62DE-453E-A7D6-231232E39030}" type="slidenum">
              <a:rPr lang="en-US" sz="1400" smtClean="0">
                <a:solidFill>
                  <a:schemeClr val="bg1"/>
                </a:solidFill>
              </a:rPr>
              <a:pPr algn="r">
                <a:defRPr/>
              </a:pPr>
              <a:t>6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xmlns="" id="{8B9E6339-7AF5-409B-A50B-871401FD1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58246" y="6475047"/>
            <a:ext cx="316523" cy="254000"/>
          </a:xfrm>
        </p:spPr>
        <p:txBody>
          <a:bodyPr/>
          <a:lstStyle/>
          <a:p>
            <a:fld id="{AD3814DE-BA43-4D0F-AFCC-0DF389FE8B54}" type="slidenum">
              <a:rPr lang="en-US" sz="2800" b="1" smtClean="0">
                <a:latin typeface="Arial" pitchFamily="34" charset="0"/>
                <a:cs typeface="Arial" pitchFamily="34" charset="0"/>
              </a:rPr>
              <a:t>6</a:t>
            </a:fld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54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ECEDA8-C341-4C36-9E0B-6874B276D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902676"/>
            <a:ext cx="10070122" cy="878642"/>
          </a:xfrm>
        </p:spPr>
        <p:txBody>
          <a:bodyPr>
            <a:noAutofit/>
          </a:bodyPr>
          <a:lstStyle/>
          <a:p>
            <a:r>
              <a:rPr lang="en-US" sz="2300" b="1" dirty="0">
                <a:solidFill>
                  <a:schemeClr val="bg1"/>
                </a:solidFill>
                <a:latin typeface="Calibri  "/>
              </a:rPr>
              <a:t>Conducting polio SIAs will </a:t>
            </a:r>
            <a:r>
              <a:rPr lang="en-US" sz="2300" b="1" u="sng" dirty="0">
                <a:solidFill>
                  <a:schemeClr val="bg1"/>
                </a:solidFill>
                <a:latin typeface="Calibri  "/>
              </a:rPr>
              <a:t>NOT</a:t>
            </a:r>
            <a:r>
              <a:rPr lang="en-US" sz="2300" b="1" dirty="0">
                <a:solidFill>
                  <a:schemeClr val="bg1"/>
                </a:solidFill>
                <a:latin typeface="Calibri  "/>
              </a:rPr>
              <a:t> substantively increase COVID risk and </a:t>
            </a:r>
            <a:br>
              <a:rPr lang="en-US" sz="2300" b="1" dirty="0">
                <a:solidFill>
                  <a:schemeClr val="bg1"/>
                </a:solidFill>
                <a:latin typeface="Calibri  "/>
              </a:rPr>
            </a:br>
            <a:r>
              <a:rPr lang="en-US" sz="2300" b="1" dirty="0">
                <a:solidFill>
                  <a:schemeClr val="bg1"/>
                </a:solidFill>
                <a:latin typeface="Calibri  "/>
              </a:rPr>
              <a:t>the SIAs will significantly decrease polio transmission (and risk)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C8100E4-612D-40D5-9289-8C4197CD6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0233" y="1796310"/>
            <a:ext cx="8855476" cy="71558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US" sz="2400" b="1" dirty="0">
                <a:solidFill>
                  <a:srgbClr val="E46C0A"/>
                </a:solidFill>
              </a:rPr>
              <a:t>Recommendation:</a:t>
            </a:r>
            <a:r>
              <a:rPr lang="en-US" sz="2400" dirty="0">
                <a:solidFill>
                  <a:srgbClr val="E46C0A"/>
                </a:solidFill>
              </a:rPr>
              <a:t> SIA should be resumed, provided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2400" dirty="0">
                <a:solidFill>
                  <a:srgbClr val="E46C0A"/>
                </a:solidFill>
              </a:rPr>
              <a:t>the programme addresses the following:</a:t>
            </a:r>
            <a:endParaRPr lang="en-US" sz="2400" dirty="0">
              <a:solidFill>
                <a:srgbClr val="E46C0A"/>
              </a:solidFill>
              <a:highlight>
                <a:srgbClr val="FFFF00"/>
              </a:highlight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DDCC9EDC-68F8-49CC-9264-06FF8D17F1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0764819"/>
              </p:ext>
            </p:extLst>
          </p:nvPr>
        </p:nvGraphicFramePr>
        <p:xfrm>
          <a:off x="1553322" y="2570505"/>
          <a:ext cx="8880217" cy="3924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B9E6339-7AF5-409B-A50B-871401FD1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58246" y="6475047"/>
            <a:ext cx="316523" cy="254000"/>
          </a:xfrm>
        </p:spPr>
        <p:txBody>
          <a:bodyPr/>
          <a:lstStyle/>
          <a:p>
            <a:fld id="{AD3814DE-BA43-4D0F-AFCC-0DF389FE8B54}" type="slidenum">
              <a:rPr lang="en-US" sz="2800" b="1" smtClean="0">
                <a:latin typeface="Arial" pitchFamily="34" charset="0"/>
                <a:cs typeface="Arial" pitchFamily="34" charset="0"/>
              </a:rPr>
              <a:t>7</a:t>
            </a:fld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10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76742D4DB68A489532F5BCF3A877B0" ma:contentTypeVersion="13" ma:contentTypeDescription="Create a new document." ma:contentTypeScope="" ma:versionID="2700e56b8c4cd760f39348a912510312">
  <xsd:schema xmlns:xsd="http://www.w3.org/2001/XMLSchema" xmlns:xs="http://www.w3.org/2001/XMLSchema" xmlns:p="http://schemas.microsoft.com/office/2006/metadata/properties" xmlns:ns3="135c21ef-598c-46b5-b05c-090a48a494fa" xmlns:ns4="f2f76fcc-f37a-469d-ab23-63e3147ee15d" targetNamespace="http://schemas.microsoft.com/office/2006/metadata/properties" ma:root="true" ma:fieldsID="a1bc8509bab227bf93fc76f478fd0d90" ns3:_="" ns4:_="">
    <xsd:import namespace="135c21ef-598c-46b5-b05c-090a48a494fa"/>
    <xsd:import namespace="f2f76fcc-f37a-469d-ab23-63e3147ee15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5c21ef-598c-46b5-b05c-090a48a49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f76fcc-f37a-469d-ab23-63e3147ee15d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28A6A95-02DB-458E-A900-E7D16D668E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5c21ef-598c-46b5-b05c-090a48a494fa"/>
    <ds:schemaRef ds:uri="f2f76fcc-f37a-469d-ab23-63e3147ee1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4C4952-CE1A-4C83-A963-2DE9B9A87A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9D8275-9B88-4D4A-9FAC-D1807263C0E2}">
  <ds:schemaRefs>
    <ds:schemaRef ds:uri="http://purl.org/dc/elements/1.1/"/>
    <ds:schemaRef ds:uri="f2f76fcc-f37a-469d-ab23-63e3147ee15d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135c21ef-598c-46b5-b05c-090a48a494fa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960</Words>
  <Application>Microsoft Office PowerPoint</Application>
  <PresentationFormat>Custom</PresentationFormat>
  <Paragraphs>118</Paragraphs>
  <Slides>7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2_Office Theme</vt:lpstr>
      <vt:lpstr>think-cell Slide</vt:lpstr>
      <vt:lpstr>PowerPoint Presentation</vt:lpstr>
      <vt:lpstr>PowerPoint Presentation</vt:lpstr>
      <vt:lpstr>PowerPoint Presentation</vt:lpstr>
      <vt:lpstr>PowerPoint Presentation</vt:lpstr>
      <vt:lpstr>Impact of Covid-19</vt:lpstr>
      <vt:lpstr>Potential impact of SIAs on COVID-19 transmission </vt:lpstr>
      <vt:lpstr>Conducting polio SIAs will NOT substantively increase COVID risk and  the SIAs will significantly decrease polio transmission (and risk)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OLIN, Natalya</dc:creator>
  <cp:lastModifiedBy>JAWAID</cp:lastModifiedBy>
  <cp:revision>62</cp:revision>
  <dcterms:created xsi:type="dcterms:W3CDTF">2020-06-19T08:49:30Z</dcterms:created>
  <dcterms:modified xsi:type="dcterms:W3CDTF">2020-09-03T07:25:36Z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0x0101004E76742D4DB68A489532F5BCF3A877B0</vt:lpwstr>
  </property>
</Properties>
</file>