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sldIdLst>
    <p:sldId id="256" r:id="rId2"/>
    <p:sldId id="258" r:id="rId3"/>
    <p:sldId id="257" r:id="rId4"/>
    <p:sldId id="422" r:id="rId5"/>
    <p:sldId id="401" r:id="rId6"/>
    <p:sldId id="486" r:id="rId7"/>
    <p:sldId id="432" r:id="rId8"/>
    <p:sldId id="488" r:id="rId9"/>
    <p:sldId id="434" r:id="rId10"/>
    <p:sldId id="400" r:id="rId11"/>
    <p:sldId id="469" r:id="rId12"/>
    <p:sldId id="470" r:id="rId13"/>
    <p:sldId id="437" r:id="rId14"/>
    <p:sldId id="471" r:id="rId15"/>
    <p:sldId id="461" r:id="rId16"/>
    <p:sldId id="372" r:id="rId17"/>
    <p:sldId id="482" r:id="rId18"/>
    <p:sldId id="481" r:id="rId19"/>
    <p:sldId id="407" r:id="rId20"/>
    <p:sldId id="418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Muli Black" panose="020B0604020202020204" charset="0"/>
      <p:regular r:id="rId27"/>
      <p:bold r:id="rId28"/>
    </p:embeddedFont>
    <p:embeddedFont>
      <p:font typeface="Muli Bold" panose="020B0604020202020204" charset="0"/>
      <p:regular r:id="rId29"/>
      <p:bold r:id="rId30"/>
    </p:embeddedFont>
    <p:embeddedFont>
      <p:font typeface="Muli Bold Bold" panose="020B0604020202020204" charset="0"/>
      <p:regular r:id="rId31"/>
      <p:bold r:id="rId32"/>
    </p:embeddedFont>
    <p:embeddedFont>
      <p:font typeface="Muli Bold Bold Italics" panose="020B0604020202020204" charset="0"/>
      <p:regular r:id="rId33"/>
      <p:bold r:id="rId34"/>
      <p:italic r:id="rId35"/>
      <p:boldItalic r:id="rId36"/>
    </p:embeddedFont>
  </p:embeddedFontLst>
  <p:defaultTextStyle>
    <a:defPPr>
      <a:defRPr lang="en-US"/>
    </a:defPPr>
    <a:lvl1pPr marL="0" algn="l" defTabSz="512064" rtl="0" eaLnBrk="1" latinLnBrk="0" hangingPunct="1">
      <a:defRPr sz="1008" kern="1200">
        <a:solidFill>
          <a:schemeClr val="tx1"/>
        </a:solidFill>
        <a:latin typeface="+mn-lt"/>
        <a:ea typeface="+mn-ea"/>
        <a:cs typeface="+mn-cs"/>
      </a:defRPr>
    </a:lvl1pPr>
    <a:lvl2pPr marL="256032" algn="l" defTabSz="512064" rtl="0" eaLnBrk="1" latinLnBrk="0" hangingPunct="1">
      <a:defRPr sz="1008" kern="1200">
        <a:solidFill>
          <a:schemeClr val="tx1"/>
        </a:solidFill>
        <a:latin typeface="+mn-lt"/>
        <a:ea typeface="+mn-ea"/>
        <a:cs typeface="+mn-cs"/>
      </a:defRPr>
    </a:lvl2pPr>
    <a:lvl3pPr marL="512064" algn="l" defTabSz="512064" rtl="0" eaLnBrk="1" latinLnBrk="0" hangingPunct="1">
      <a:defRPr sz="1008" kern="1200">
        <a:solidFill>
          <a:schemeClr val="tx1"/>
        </a:solidFill>
        <a:latin typeface="+mn-lt"/>
        <a:ea typeface="+mn-ea"/>
        <a:cs typeface="+mn-cs"/>
      </a:defRPr>
    </a:lvl3pPr>
    <a:lvl4pPr marL="768096" algn="l" defTabSz="512064" rtl="0" eaLnBrk="1" latinLnBrk="0" hangingPunct="1">
      <a:defRPr sz="1008" kern="1200">
        <a:solidFill>
          <a:schemeClr val="tx1"/>
        </a:solidFill>
        <a:latin typeface="+mn-lt"/>
        <a:ea typeface="+mn-ea"/>
        <a:cs typeface="+mn-cs"/>
      </a:defRPr>
    </a:lvl4pPr>
    <a:lvl5pPr marL="1024128" algn="l" defTabSz="512064" rtl="0" eaLnBrk="1" latinLnBrk="0" hangingPunct="1">
      <a:defRPr sz="1008" kern="1200">
        <a:solidFill>
          <a:schemeClr val="tx1"/>
        </a:solidFill>
        <a:latin typeface="+mn-lt"/>
        <a:ea typeface="+mn-ea"/>
        <a:cs typeface="+mn-cs"/>
      </a:defRPr>
    </a:lvl5pPr>
    <a:lvl6pPr marL="1280160" algn="l" defTabSz="512064" rtl="0" eaLnBrk="1" latinLnBrk="0" hangingPunct="1">
      <a:defRPr sz="1008" kern="1200">
        <a:solidFill>
          <a:schemeClr val="tx1"/>
        </a:solidFill>
        <a:latin typeface="+mn-lt"/>
        <a:ea typeface="+mn-ea"/>
        <a:cs typeface="+mn-cs"/>
      </a:defRPr>
    </a:lvl6pPr>
    <a:lvl7pPr marL="1536192" algn="l" defTabSz="512064" rtl="0" eaLnBrk="1" latinLnBrk="0" hangingPunct="1">
      <a:defRPr sz="1008" kern="1200">
        <a:solidFill>
          <a:schemeClr val="tx1"/>
        </a:solidFill>
        <a:latin typeface="+mn-lt"/>
        <a:ea typeface="+mn-ea"/>
        <a:cs typeface="+mn-cs"/>
      </a:defRPr>
    </a:lvl7pPr>
    <a:lvl8pPr marL="1792224" algn="l" defTabSz="512064" rtl="0" eaLnBrk="1" latinLnBrk="0" hangingPunct="1">
      <a:defRPr sz="1008" kern="1200">
        <a:solidFill>
          <a:schemeClr val="tx1"/>
        </a:solidFill>
        <a:latin typeface="+mn-lt"/>
        <a:ea typeface="+mn-ea"/>
        <a:cs typeface="+mn-cs"/>
      </a:defRPr>
    </a:lvl8pPr>
    <a:lvl9pPr marL="2048256" algn="l" defTabSz="512064" rtl="0" eaLnBrk="1" latinLnBrk="0" hangingPunct="1">
      <a:defRPr sz="100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40" userDrawn="1">
          <p15:clr>
            <a:srgbClr val="A4A3A4"/>
          </p15:clr>
        </p15:guide>
        <p15:guide id="2" pos="14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A91A"/>
    <a:srgbClr val="FFFFFF"/>
    <a:srgbClr val="004A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8885" autoAdjust="0"/>
    <p:restoredTop sz="94577" autoAdjust="0"/>
  </p:normalViewPr>
  <p:slideViewPr>
    <p:cSldViewPr>
      <p:cViewPr varScale="1">
        <p:scale>
          <a:sx n="96" d="100"/>
          <a:sy n="96" d="100"/>
        </p:scale>
        <p:origin x="666" y="84"/>
      </p:cViewPr>
      <p:guideLst>
        <p:guide orient="horz" pos="1440"/>
        <p:guide pos="1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-26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8F1581-D96A-BD42-BC58-E53AD3F4D86E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A6B5D0-6687-0C47-B04E-5964E74140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456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12064" rtl="0" eaLnBrk="1" latinLnBrk="0" hangingPunct="1">
      <a:defRPr sz="672" kern="1200">
        <a:solidFill>
          <a:schemeClr val="tx1"/>
        </a:solidFill>
        <a:latin typeface="+mn-lt"/>
        <a:ea typeface="+mn-ea"/>
        <a:cs typeface="+mn-cs"/>
      </a:defRPr>
    </a:lvl1pPr>
    <a:lvl2pPr marL="256032" algn="l" defTabSz="512064" rtl="0" eaLnBrk="1" latinLnBrk="0" hangingPunct="1">
      <a:defRPr sz="672" kern="1200">
        <a:solidFill>
          <a:schemeClr val="tx1"/>
        </a:solidFill>
        <a:latin typeface="+mn-lt"/>
        <a:ea typeface="+mn-ea"/>
        <a:cs typeface="+mn-cs"/>
      </a:defRPr>
    </a:lvl2pPr>
    <a:lvl3pPr marL="512064" algn="l" defTabSz="512064" rtl="0" eaLnBrk="1" latinLnBrk="0" hangingPunct="1">
      <a:defRPr sz="672" kern="1200">
        <a:solidFill>
          <a:schemeClr val="tx1"/>
        </a:solidFill>
        <a:latin typeface="+mn-lt"/>
        <a:ea typeface="+mn-ea"/>
        <a:cs typeface="+mn-cs"/>
      </a:defRPr>
    </a:lvl3pPr>
    <a:lvl4pPr marL="768096" algn="l" defTabSz="512064" rtl="0" eaLnBrk="1" latinLnBrk="0" hangingPunct="1">
      <a:defRPr sz="672" kern="1200">
        <a:solidFill>
          <a:schemeClr val="tx1"/>
        </a:solidFill>
        <a:latin typeface="+mn-lt"/>
        <a:ea typeface="+mn-ea"/>
        <a:cs typeface="+mn-cs"/>
      </a:defRPr>
    </a:lvl4pPr>
    <a:lvl5pPr marL="1024128" algn="l" defTabSz="512064" rtl="0" eaLnBrk="1" latinLnBrk="0" hangingPunct="1">
      <a:defRPr sz="672" kern="1200">
        <a:solidFill>
          <a:schemeClr val="tx1"/>
        </a:solidFill>
        <a:latin typeface="+mn-lt"/>
        <a:ea typeface="+mn-ea"/>
        <a:cs typeface="+mn-cs"/>
      </a:defRPr>
    </a:lvl5pPr>
    <a:lvl6pPr marL="1280160" algn="l" defTabSz="512064" rtl="0" eaLnBrk="1" latinLnBrk="0" hangingPunct="1">
      <a:defRPr sz="672" kern="1200">
        <a:solidFill>
          <a:schemeClr val="tx1"/>
        </a:solidFill>
        <a:latin typeface="+mn-lt"/>
        <a:ea typeface="+mn-ea"/>
        <a:cs typeface="+mn-cs"/>
      </a:defRPr>
    </a:lvl6pPr>
    <a:lvl7pPr marL="1536192" algn="l" defTabSz="512064" rtl="0" eaLnBrk="1" latinLnBrk="0" hangingPunct="1">
      <a:defRPr sz="672" kern="1200">
        <a:solidFill>
          <a:schemeClr val="tx1"/>
        </a:solidFill>
        <a:latin typeface="+mn-lt"/>
        <a:ea typeface="+mn-ea"/>
        <a:cs typeface="+mn-cs"/>
      </a:defRPr>
    </a:lvl7pPr>
    <a:lvl8pPr marL="1792224" algn="l" defTabSz="512064" rtl="0" eaLnBrk="1" latinLnBrk="0" hangingPunct="1">
      <a:defRPr sz="672" kern="1200">
        <a:solidFill>
          <a:schemeClr val="tx1"/>
        </a:solidFill>
        <a:latin typeface="+mn-lt"/>
        <a:ea typeface="+mn-ea"/>
        <a:cs typeface="+mn-cs"/>
      </a:defRPr>
    </a:lvl8pPr>
    <a:lvl9pPr marL="2048256" algn="l" defTabSz="512064" rtl="0" eaLnBrk="1" latinLnBrk="0" hangingPunct="1">
      <a:defRPr sz="67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en-US" dirty="0"/>
              <a:t>Ideas: </a:t>
            </a:r>
            <a:r>
              <a:rPr lang="en-US" sz="672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Effective communication</a:t>
            </a:r>
          </a:p>
          <a:p>
            <a:pPr rtl="0" fontAlgn="base"/>
            <a:r>
              <a:rPr lang="en-US" sz="672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Respect for each other</a:t>
            </a:r>
          </a:p>
          <a:p>
            <a:pPr rtl="0" fontAlgn="base"/>
            <a:r>
              <a:rPr lang="en-US" sz="672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Everyone has a voice</a:t>
            </a:r>
          </a:p>
          <a:p>
            <a:pPr rtl="0" fontAlgn="base"/>
            <a:r>
              <a:rPr lang="en-US" sz="672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Everyone is engaged</a:t>
            </a:r>
          </a:p>
          <a:p>
            <a:pPr rtl="0" fontAlgn="base"/>
            <a:r>
              <a:rPr lang="en-US" sz="672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 members are welcome</a:t>
            </a:r>
          </a:p>
          <a:p>
            <a:pPr rtl="0" fontAlgn="base"/>
            <a:r>
              <a:rPr lang="en-US" sz="672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Inclusive and diverse</a:t>
            </a:r>
          </a:p>
          <a:p>
            <a:pPr rtl="0" fontAlgn="base"/>
            <a:r>
              <a:rPr lang="en-US" sz="672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Member retention</a:t>
            </a:r>
          </a:p>
          <a:p>
            <a:pPr rtl="0" fontAlgn="base"/>
            <a:r>
              <a:rPr lang="en-US" sz="672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Engaged members</a:t>
            </a:r>
          </a:p>
          <a:p>
            <a:pPr rtl="0" fontAlgn="base"/>
            <a:r>
              <a:rPr lang="en-US" sz="672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Greater capacity to serve others</a:t>
            </a:r>
          </a:p>
          <a:p>
            <a:pPr rtl="0" fontAlgn="base"/>
            <a:r>
              <a:rPr lang="en-US" sz="672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People of Action attract like minded prospective members</a:t>
            </a:r>
          </a:p>
          <a:p>
            <a:pPr rtl="0" fontAlgn="base"/>
            <a:r>
              <a:rPr lang="en-US" sz="672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Grow Rotary membership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A6B5D0-6687-0C47-B04E-5964E741401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1279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en-US" dirty="0"/>
              <a:t>Ideas: </a:t>
            </a:r>
            <a:r>
              <a:rPr lang="en-US" sz="672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Weak leadership</a:t>
            </a:r>
          </a:p>
          <a:p>
            <a:pPr rtl="0" fontAlgn="base"/>
            <a:r>
              <a:rPr lang="en-US" sz="672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Negative club culture/bullying</a:t>
            </a:r>
          </a:p>
          <a:p>
            <a:pPr rtl="0" fontAlgn="base"/>
            <a:r>
              <a:rPr lang="en-US" sz="672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Ineffective communication</a:t>
            </a:r>
          </a:p>
          <a:p>
            <a:pPr rtl="0" fontAlgn="base"/>
            <a:r>
              <a:rPr lang="en-US" sz="672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Resistance to change</a:t>
            </a:r>
          </a:p>
          <a:p>
            <a:pPr rtl="0" fontAlgn="base"/>
            <a:r>
              <a:rPr lang="en-US" sz="672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 meeting members’ expectations</a:t>
            </a:r>
          </a:p>
          <a:p>
            <a:pPr rtl="0" fontAlgn="base"/>
            <a:r>
              <a:rPr lang="en-US" sz="672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Lack of engagement</a:t>
            </a:r>
          </a:p>
          <a:p>
            <a:pPr rtl="0" fontAlgn="base"/>
            <a:r>
              <a:rPr lang="en-US" sz="672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 accountability</a:t>
            </a:r>
          </a:p>
          <a:p>
            <a:pPr rtl="0" fontAlgn="base"/>
            <a:r>
              <a:rPr lang="en-US" sz="672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Lack of a vision </a:t>
            </a:r>
          </a:p>
          <a:p>
            <a:pPr rtl="0" fontAlgn="base"/>
            <a:r>
              <a:rPr lang="en-US" sz="672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 Strategic Plan</a:t>
            </a:r>
          </a:p>
          <a:p>
            <a:pPr rtl="0" fontAlgn="base"/>
            <a:r>
              <a:rPr lang="en-US" sz="672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 membership recruiting, orientation, development and retention plans</a:t>
            </a:r>
          </a:p>
          <a:p>
            <a:pPr rtl="0" fontAlgn="base"/>
            <a:r>
              <a:rPr lang="en-US" sz="672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Maintaining an effective membership chair and team</a:t>
            </a:r>
          </a:p>
          <a:p>
            <a:pPr rtl="0" fontAlgn="base"/>
            <a:r>
              <a:rPr lang="en-US" sz="672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 club leadership succession plan</a:t>
            </a:r>
          </a:p>
          <a:p>
            <a:br>
              <a:rPr lang="en-US" b="0" dirty="0">
                <a:effectLst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A6B5D0-6687-0C47-B04E-5964E741401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102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dirty="0"/>
              <a:t>Ideas: </a:t>
            </a:r>
            <a:r>
              <a:rPr lang="en-US" sz="672" dirty="0">
                <a:effectLst/>
              </a:rPr>
              <a:t>Effective communication</a:t>
            </a:r>
            <a:endParaRPr lang="en-US" dirty="0">
              <a:effectLst/>
            </a:endParaRPr>
          </a:p>
          <a:p>
            <a:pPr rtl="0"/>
            <a:r>
              <a:rPr lang="en-US" sz="672" dirty="0">
                <a:effectLst/>
              </a:rPr>
              <a:t>Strong leadership</a:t>
            </a:r>
            <a:endParaRPr lang="en-US" dirty="0">
              <a:effectLst/>
            </a:endParaRPr>
          </a:p>
          <a:p>
            <a:pPr rtl="0"/>
            <a:r>
              <a:rPr lang="en-US" sz="672" dirty="0">
                <a:effectLst/>
              </a:rPr>
              <a:t>‘Ignite’</a:t>
            </a:r>
            <a:endParaRPr lang="en-US" dirty="0">
              <a:effectLst/>
            </a:endParaRPr>
          </a:p>
          <a:p>
            <a:pPr rtl="0"/>
            <a:r>
              <a:rPr lang="en-US" sz="672" dirty="0">
                <a:effectLst/>
              </a:rPr>
              <a:t>Focus on leadership development </a:t>
            </a:r>
            <a:endParaRPr lang="en-US" dirty="0">
              <a:effectLst/>
            </a:endParaRPr>
          </a:p>
          <a:p>
            <a:pPr rtl="0"/>
            <a:r>
              <a:rPr lang="en-US" sz="672" dirty="0">
                <a:effectLst/>
              </a:rPr>
              <a:t>Survey members periodically to better understand and meet their expectations</a:t>
            </a:r>
            <a:endParaRPr lang="en-US" dirty="0">
              <a:effectLst/>
            </a:endParaRPr>
          </a:p>
          <a:p>
            <a:pPr rtl="0"/>
            <a:r>
              <a:rPr lang="en-US" sz="672" dirty="0">
                <a:effectLst/>
              </a:rPr>
              <a:t>Identify and remove barriers that may prevent membership growth and retention</a:t>
            </a:r>
            <a:endParaRPr lang="en-US" dirty="0">
              <a:effectLst/>
            </a:endParaRPr>
          </a:p>
          <a:p>
            <a:pPr rtl="0"/>
            <a:r>
              <a:rPr lang="en-US" sz="672" dirty="0">
                <a:effectLst/>
              </a:rPr>
              <a:t>Publicize and share your Rotary stories to attract new members</a:t>
            </a:r>
            <a:endParaRPr lang="en-US" dirty="0">
              <a:effectLst/>
            </a:endParaRPr>
          </a:p>
          <a:p>
            <a:pPr rtl="0"/>
            <a:r>
              <a:rPr lang="en-US" sz="672" dirty="0">
                <a:effectLst/>
              </a:rPr>
              <a:t>Champion meaningful and impactful community service projects</a:t>
            </a:r>
            <a:endParaRPr lang="en-US" dirty="0">
              <a:effectLst/>
            </a:endParaRPr>
          </a:p>
          <a:p>
            <a:pPr rtl="0"/>
            <a:r>
              <a:rPr lang="en-US" sz="672" dirty="0">
                <a:effectLst/>
              </a:rPr>
              <a:t>Access your existing club membership to identify opportunities to attract and invite members not currently represented in your community</a:t>
            </a:r>
            <a:endParaRPr lang="en-US" dirty="0">
              <a:effectLst/>
            </a:endParaRPr>
          </a:p>
          <a:p>
            <a:pPr rtl="0"/>
            <a:r>
              <a:rPr lang="en-US" sz="672" dirty="0">
                <a:effectLst/>
              </a:rPr>
              <a:t>Explore new membership types (ex. Corporate, family, sponsorships, etc..)</a:t>
            </a:r>
            <a:endParaRPr lang="en-US" dirty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A6B5D0-6687-0C47-B04E-5964E741401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4826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27055-821E-4F6B-AAA9-2685E1493D9C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937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1420283"/>
            <a:ext cx="38862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590800"/>
            <a:ext cx="32004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8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3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00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157" y="2937934"/>
            <a:ext cx="3886200" cy="908050"/>
          </a:xfrm>
        </p:spPr>
        <p:txBody>
          <a:bodyPr anchor="t"/>
          <a:lstStyle>
            <a:lvl1pPr algn="l">
              <a:defRPr sz="2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157" y="1937809"/>
            <a:ext cx="3886200" cy="1000125"/>
          </a:xfrm>
        </p:spPr>
        <p:txBody>
          <a:bodyPr anchor="b"/>
          <a:lstStyle>
            <a:lvl1pPr marL="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1pPr>
            <a:lvl2pPr marL="2286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4572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3pPr>
            <a:lvl4pPr marL="685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4pPr>
            <a:lvl5pPr marL="9144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5pPr>
            <a:lvl6pPr marL="11430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6pPr>
            <a:lvl7pPr marL="13716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7pPr>
            <a:lvl8pPr marL="16002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8pPr>
            <a:lvl9pPr marL="1828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066800"/>
            <a:ext cx="2019300" cy="3017309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24100" y="1066800"/>
            <a:ext cx="2019300" cy="3017309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023409"/>
            <a:ext cx="2020094" cy="426508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1449917"/>
            <a:ext cx="2020094" cy="2634192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22513" y="1023409"/>
            <a:ext cx="2020888" cy="426508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22513" y="1449917"/>
            <a:ext cx="2020888" cy="2634192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82033"/>
            <a:ext cx="1504157" cy="774700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7525" y="182034"/>
            <a:ext cx="2555875" cy="3902075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956734"/>
            <a:ext cx="1504157" cy="3127375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44" y="3200400"/>
            <a:ext cx="2743200" cy="377825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96144" y="408517"/>
            <a:ext cx="2743200" cy="2743200"/>
          </a:xfrm>
        </p:spPr>
        <p:txBody>
          <a:bodyPr/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  <a:lvl6pPr marL="1143000" indent="0">
              <a:buNone/>
              <a:defRPr sz="1000"/>
            </a:lvl6pPr>
            <a:lvl7pPr marL="1371600" indent="0">
              <a:buNone/>
              <a:defRPr sz="1000"/>
            </a:lvl7pPr>
            <a:lvl8pPr marL="1600200" indent="0">
              <a:buNone/>
              <a:defRPr sz="1000"/>
            </a:lvl8pPr>
            <a:lvl9pPr marL="1828800" indent="0">
              <a:buNone/>
              <a:defRPr sz="1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44" y="3578225"/>
            <a:ext cx="2743200" cy="536575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14700" y="183092"/>
            <a:ext cx="10287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83092"/>
            <a:ext cx="30099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83092"/>
            <a:ext cx="41148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066800"/>
            <a:ext cx="41148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4237567"/>
            <a:ext cx="10668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2100" y="4237567"/>
            <a:ext cx="14478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76600" y="4237567"/>
            <a:ext cx="10668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14:prism/>
      </p:transition>
    </mc:Choice>
    <mc:Fallback xmlns="">
      <p:transition spd="slow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4572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indent="-142875" algn="l" defTabSz="4572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00" indent="-114300" algn="l" defTabSz="457200" rtl="0" eaLnBrk="1" latinLnBrk="0" hangingPunct="1">
        <a:spcBef>
          <a:spcPct val="20000"/>
        </a:spcBef>
        <a:buFont typeface="Arial" pitchFamily="34" charset="0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indent="-114300" algn="l" defTabSz="457200" rtl="0" eaLnBrk="1" latinLnBrk="0" hangingPunct="1">
        <a:spcBef>
          <a:spcPct val="20000"/>
        </a:spcBef>
        <a:buFont typeface="Arial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3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A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597420" y="585657"/>
            <a:ext cx="6172200" cy="56866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475"/>
              </a:lnSpc>
            </a:pPr>
            <a:r>
              <a:rPr lang="en-US" sz="5100" dirty="0">
                <a:solidFill>
                  <a:srgbClr val="FFFFFF"/>
                </a:solidFill>
                <a:latin typeface="Muli Black"/>
              </a:rPr>
              <a:t>Step right up-</a:t>
            </a:r>
          </a:p>
          <a:p>
            <a:pPr algn="ctr">
              <a:lnSpc>
                <a:spcPts val="7475"/>
              </a:lnSpc>
            </a:pPr>
            <a:r>
              <a:rPr lang="en-US" sz="5100" dirty="0">
                <a:solidFill>
                  <a:srgbClr val="FFFFFF"/>
                </a:solidFill>
                <a:latin typeface="Muli Black"/>
              </a:rPr>
              <a:t>Everyone’s a winner!</a:t>
            </a:r>
          </a:p>
          <a:p>
            <a:pPr>
              <a:lnSpc>
                <a:spcPts val="7475"/>
              </a:lnSpc>
            </a:pPr>
            <a:endParaRPr lang="en-US" sz="5100" dirty="0">
              <a:solidFill>
                <a:srgbClr val="FFFFFF"/>
              </a:solidFill>
              <a:latin typeface="Muli Black"/>
            </a:endParaRPr>
          </a:p>
          <a:p>
            <a:pPr algn="ctr">
              <a:lnSpc>
                <a:spcPts val="7475"/>
              </a:lnSpc>
            </a:pPr>
            <a:r>
              <a:rPr lang="en-US" sz="4000" dirty="0">
                <a:solidFill>
                  <a:srgbClr val="FFFFFF"/>
                </a:solidFill>
                <a:latin typeface="Muli Black"/>
              </a:rPr>
              <a:t>Membership Program D5930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79131" y="1981200"/>
            <a:ext cx="2521567" cy="2521567"/>
          </a:xfrm>
          <a:prstGeom prst="rect">
            <a:avLst/>
          </a:prstGeom>
        </p:spPr>
      </p:pic>
      <p:sp>
        <p:nvSpPr>
          <p:cNvPr id="8" name="TextBox 2">
            <a:extLst>
              <a:ext uri="{FF2B5EF4-FFF2-40B4-BE49-F238E27FC236}">
                <a16:creationId xmlns:a16="http://schemas.microsoft.com/office/drawing/2014/main" id="{A6291C7A-3041-CA43-8C0C-80DD485A6AE0}"/>
              </a:ext>
            </a:extLst>
          </p:cNvPr>
          <p:cNvSpPr txBox="1"/>
          <p:nvPr/>
        </p:nvSpPr>
        <p:spPr>
          <a:xfrm>
            <a:off x="2667000" y="3020563"/>
            <a:ext cx="6102620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07709" lvl="1" algn="ctr">
              <a:lnSpc>
                <a:spcPts val="2544"/>
              </a:lnSpc>
            </a:pPr>
            <a:endParaRPr lang="en-US" sz="600" spc="-13" dirty="0">
              <a:solidFill>
                <a:srgbClr val="FFFFFF"/>
              </a:solidFill>
              <a:latin typeface="Muli Bold"/>
            </a:endParaRPr>
          </a:p>
          <a:p>
            <a:pPr marL="107709" lvl="1" algn="ctr">
              <a:lnSpc>
                <a:spcPts val="2544"/>
              </a:lnSpc>
            </a:pPr>
            <a:endParaRPr lang="en-US" sz="2200" spc="-13" dirty="0">
              <a:solidFill>
                <a:srgbClr val="FFFFFF"/>
              </a:solidFill>
              <a:latin typeface="Muli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eople sitting in front of a crowd&#10;&#10;Description automatically generated">
            <a:extLst>
              <a:ext uri="{FF2B5EF4-FFF2-40B4-BE49-F238E27FC236}">
                <a16:creationId xmlns:a16="http://schemas.microsoft.com/office/drawing/2014/main" id="{492DEA4F-B24A-B74F-8108-DE54D1577E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" y="-152400"/>
            <a:ext cx="9335161" cy="7239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84602" y="1541602"/>
            <a:ext cx="3774796" cy="3774796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8A91A">
                <a:alpha val="80000"/>
              </a:srgbClr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886790" y="2000835"/>
            <a:ext cx="7370422" cy="25782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1"/>
              </a:lnSpc>
              <a:spcBef>
                <a:spcPct val="0"/>
              </a:spcBef>
            </a:pPr>
            <a:r>
              <a:rPr lang="en-US" sz="4201" dirty="0">
                <a:solidFill>
                  <a:srgbClr val="004AAD"/>
                </a:solidFill>
                <a:latin typeface="Muli Bold Bold Italics"/>
              </a:rPr>
              <a:t>Goal:</a:t>
            </a:r>
          </a:p>
          <a:p>
            <a:pPr algn="ctr">
              <a:lnSpc>
                <a:spcPts val="480"/>
              </a:lnSpc>
              <a:spcBef>
                <a:spcPct val="0"/>
              </a:spcBef>
            </a:pPr>
            <a:endParaRPr lang="en-US" sz="4201" dirty="0">
              <a:solidFill>
                <a:srgbClr val="004AAD"/>
              </a:solidFill>
              <a:latin typeface="Muli Bold Bold Italics"/>
            </a:endParaRPr>
          </a:p>
          <a:p>
            <a:pPr algn="ctr">
              <a:lnSpc>
                <a:spcPts val="3661"/>
              </a:lnSpc>
              <a:spcBef>
                <a:spcPct val="0"/>
              </a:spcBef>
            </a:pPr>
            <a:r>
              <a:rPr lang="en-US" sz="3051" dirty="0">
                <a:solidFill>
                  <a:srgbClr val="004AAD"/>
                </a:solidFill>
                <a:latin typeface="Muli Bold Bold"/>
              </a:rPr>
              <a:t>The participants will learn and gain the tools needed to champion a </a:t>
            </a:r>
            <a:r>
              <a:rPr lang="en-US" sz="3051" i="1" dirty="0">
                <a:solidFill>
                  <a:srgbClr val="004AAD"/>
                </a:solidFill>
                <a:latin typeface="Muli Bold Bold"/>
              </a:rPr>
              <a:t>strong </a:t>
            </a:r>
            <a:r>
              <a:rPr lang="en-US" sz="3051" dirty="0">
                <a:solidFill>
                  <a:srgbClr val="004AAD"/>
                </a:solidFill>
                <a:latin typeface="Muli Bold Bold"/>
              </a:rPr>
              <a:t>membership program for their respective clubs. 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639932" y="6246349"/>
            <a:ext cx="1427868" cy="53545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36961" y="-2187436"/>
            <a:ext cx="4527271" cy="4527271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-683180" y="5867400"/>
            <a:ext cx="1518759" cy="1518759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8A91A"/>
            </a:solidFill>
          </p:spPr>
        </p:sp>
      </p:grpSp>
      <p:sp>
        <p:nvSpPr>
          <p:cNvPr id="9" name="TextBox 2">
            <a:extLst>
              <a:ext uri="{FF2B5EF4-FFF2-40B4-BE49-F238E27FC236}">
                <a16:creationId xmlns:a16="http://schemas.microsoft.com/office/drawing/2014/main" id="{66E1DE38-0F9D-AC43-AA90-5987EA6BBE9A}"/>
              </a:ext>
            </a:extLst>
          </p:cNvPr>
          <p:cNvSpPr txBox="1"/>
          <p:nvPr/>
        </p:nvSpPr>
        <p:spPr>
          <a:xfrm>
            <a:off x="914400" y="1559823"/>
            <a:ext cx="6725532" cy="47705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36309" lvl="1" indent="-22860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</a:pPr>
            <a:r>
              <a:rPr lang="en-US" sz="2800" spc="-13" dirty="0">
                <a:solidFill>
                  <a:srgbClr val="004AAD"/>
                </a:solidFill>
                <a:latin typeface="Muli Bold"/>
              </a:rPr>
              <a:t>Introduction</a:t>
            </a:r>
          </a:p>
          <a:p>
            <a:pPr marL="336309" lvl="1" indent="-22860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</a:pPr>
            <a:r>
              <a:rPr lang="en-US" sz="2800" spc="-13" dirty="0">
                <a:solidFill>
                  <a:srgbClr val="004AAD"/>
                </a:solidFill>
                <a:latin typeface="Muli Bold"/>
              </a:rPr>
              <a:t>What is meant by </a:t>
            </a:r>
            <a:r>
              <a:rPr lang="en-US" sz="2800" i="1" spc="-13" dirty="0">
                <a:solidFill>
                  <a:srgbClr val="004AAD"/>
                </a:solidFill>
                <a:latin typeface="Muli Bold"/>
              </a:rPr>
              <a:t>strong membership?</a:t>
            </a:r>
          </a:p>
          <a:p>
            <a:pPr marL="336309" lvl="1" indent="-22860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</a:pPr>
            <a:r>
              <a:rPr lang="en-US" sz="2800" spc="-13" dirty="0">
                <a:solidFill>
                  <a:srgbClr val="004AAD"/>
                </a:solidFill>
                <a:latin typeface="Muli Bold"/>
              </a:rPr>
              <a:t>Importance of having a </a:t>
            </a:r>
            <a:r>
              <a:rPr lang="en-US" sz="2800" i="1" spc="-13" dirty="0">
                <a:solidFill>
                  <a:srgbClr val="004AAD"/>
                </a:solidFill>
                <a:latin typeface="Muli Bold"/>
              </a:rPr>
              <a:t>strong membership</a:t>
            </a:r>
          </a:p>
          <a:p>
            <a:pPr marL="336309" lvl="1" indent="-22860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</a:pPr>
            <a:r>
              <a:rPr lang="en-US" sz="2800" spc="-13" dirty="0">
                <a:solidFill>
                  <a:srgbClr val="004AAD"/>
                </a:solidFill>
                <a:latin typeface="Muli Bold"/>
              </a:rPr>
              <a:t>Challenges to a </a:t>
            </a:r>
            <a:r>
              <a:rPr lang="en-US" sz="2800" i="1" spc="-13" dirty="0">
                <a:solidFill>
                  <a:srgbClr val="004AAD"/>
                </a:solidFill>
                <a:latin typeface="Muli Bold"/>
              </a:rPr>
              <a:t>strong membership</a:t>
            </a:r>
          </a:p>
          <a:p>
            <a:pPr marL="336309" lvl="1" indent="-22860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</a:pPr>
            <a:r>
              <a:rPr lang="en-US" sz="2800" spc="-13" dirty="0">
                <a:solidFill>
                  <a:srgbClr val="004AAD"/>
                </a:solidFill>
                <a:latin typeface="Muli Bold"/>
              </a:rPr>
              <a:t>How can we achieve a </a:t>
            </a:r>
            <a:r>
              <a:rPr lang="en-US" sz="2800" i="1" spc="-13" dirty="0">
                <a:solidFill>
                  <a:srgbClr val="004AAD"/>
                </a:solidFill>
                <a:latin typeface="Muli Bold"/>
              </a:rPr>
              <a:t>strong membership</a:t>
            </a:r>
          </a:p>
          <a:p>
            <a:pPr marL="336309" lvl="1" indent="-22860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</a:pPr>
            <a:r>
              <a:rPr lang="en-US" sz="2800" spc="-13" dirty="0">
                <a:solidFill>
                  <a:srgbClr val="004AAD"/>
                </a:solidFill>
                <a:latin typeface="Muli Bold"/>
              </a:rPr>
              <a:t>How to make your club vibrant</a:t>
            </a:r>
          </a:p>
          <a:p>
            <a:pPr marL="336309" lvl="1" indent="-22860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</a:pPr>
            <a:r>
              <a:rPr lang="en-US" sz="2800" spc="-13" dirty="0">
                <a:solidFill>
                  <a:srgbClr val="004AAD"/>
                </a:solidFill>
                <a:latin typeface="Muli Bold"/>
              </a:rPr>
              <a:t>Q&amp;A</a:t>
            </a:r>
          </a:p>
        </p:txBody>
      </p:sp>
      <p:pic>
        <p:nvPicPr>
          <p:cNvPr id="12" name="Picture 5">
            <a:extLst>
              <a:ext uri="{FF2B5EF4-FFF2-40B4-BE49-F238E27FC236}">
                <a16:creationId xmlns:a16="http://schemas.microsoft.com/office/drawing/2014/main" id="{A4FE047C-BCE9-D641-8F27-DD30421D6B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639932" y="6246349"/>
            <a:ext cx="1427868" cy="535451"/>
          </a:xfrm>
          <a:prstGeom prst="rect">
            <a:avLst/>
          </a:prstGeom>
        </p:spPr>
      </p:pic>
      <p:sp>
        <p:nvSpPr>
          <p:cNvPr id="13" name="TextBox 4">
            <a:extLst>
              <a:ext uri="{FF2B5EF4-FFF2-40B4-BE49-F238E27FC236}">
                <a16:creationId xmlns:a16="http://schemas.microsoft.com/office/drawing/2014/main" id="{69B65F43-0DC8-514B-A4AE-A68EDBB40B94}"/>
              </a:ext>
            </a:extLst>
          </p:cNvPr>
          <p:cNvSpPr txBox="1"/>
          <p:nvPr/>
        </p:nvSpPr>
        <p:spPr>
          <a:xfrm>
            <a:off x="306109" y="685800"/>
            <a:ext cx="4507069" cy="5425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80"/>
              </a:lnSpc>
              <a:spcBef>
                <a:spcPct val="0"/>
              </a:spcBef>
            </a:pPr>
            <a:endParaRPr lang="en-US" sz="4000" dirty="0">
              <a:solidFill>
                <a:srgbClr val="004AAD"/>
              </a:solidFill>
              <a:latin typeface="Muli Bold Bold Italics"/>
            </a:endParaRPr>
          </a:p>
          <a:p>
            <a:pPr>
              <a:lnSpc>
                <a:spcPts val="3661"/>
              </a:lnSpc>
              <a:spcBef>
                <a:spcPct val="0"/>
              </a:spcBef>
            </a:pPr>
            <a:r>
              <a:rPr lang="en-US" sz="4000" dirty="0">
                <a:solidFill>
                  <a:srgbClr val="004AAD"/>
                </a:solidFill>
                <a:latin typeface="Muli Bold Bold"/>
              </a:rPr>
              <a:t>Agenda:</a:t>
            </a:r>
          </a:p>
        </p:txBody>
      </p:sp>
    </p:spTree>
    <p:extLst>
      <p:ext uri="{BB962C8B-B14F-4D97-AF65-F5344CB8AC3E}">
        <p14:creationId xmlns:p14="http://schemas.microsoft.com/office/powerpoint/2010/main" val="2056981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A9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52267" y="49188"/>
            <a:ext cx="7439466" cy="57708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478"/>
              </a:lnSpc>
            </a:pPr>
            <a:endParaRPr lang="en-US" sz="6600" dirty="0">
              <a:solidFill>
                <a:srgbClr val="FFFFFF"/>
              </a:solidFill>
              <a:latin typeface="Muli Bold Bold"/>
            </a:endParaRPr>
          </a:p>
          <a:p>
            <a:pPr algn="ctr">
              <a:lnSpc>
                <a:spcPts val="7478"/>
              </a:lnSpc>
            </a:pPr>
            <a:r>
              <a:rPr lang="en-US" sz="6000" spc="-13" dirty="0">
                <a:solidFill>
                  <a:srgbClr val="004AAD"/>
                </a:solidFill>
                <a:latin typeface="Muli Bold"/>
              </a:rPr>
              <a:t>Why is </a:t>
            </a:r>
          </a:p>
          <a:p>
            <a:pPr algn="ctr">
              <a:lnSpc>
                <a:spcPts val="7478"/>
              </a:lnSpc>
            </a:pPr>
            <a:r>
              <a:rPr lang="en-US" sz="6000" spc="-13" dirty="0">
                <a:solidFill>
                  <a:srgbClr val="FFFFFF"/>
                </a:solidFill>
                <a:latin typeface="Muli Bold"/>
              </a:rPr>
              <a:t>strong membership</a:t>
            </a:r>
          </a:p>
          <a:p>
            <a:pPr algn="ctr">
              <a:lnSpc>
                <a:spcPts val="7478"/>
              </a:lnSpc>
            </a:pPr>
            <a:r>
              <a:rPr lang="en-US" sz="6000" spc="-13" dirty="0">
                <a:solidFill>
                  <a:srgbClr val="004AAD"/>
                </a:solidFill>
                <a:latin typeface="Muli Bold"/>
              </a:rPr>
              <a:t>Important? </a:t>
            </a:r>
          </a:p>
          <a:p>
            <a:pPr algn="ctr">
              <a:lnSpc>
                <a:spcPts val="7478"/>
              </a:lnSpc>
            </a:pPr>
            <a:endParaRPr lang="en-US" sz="6000" spc="-13" dirty="0">
              <a:solidFill>
                <a:srgbClr val="FFFFFF"/>
              </a:solidFill>
              <a:latin typeface="Muli Bold"/>
            </a:endParaRPr>
          </a:p>
          <a:p>
            <a:pPr algn="ctr">
              <a:lnSpc>
                <a:spcPts val="7478"/>
              </a:lnSpc>
            </a:pPr>
            <a:r>
              <a:rPr lang="en-US" sz="6600" dirty="0">
                <a:solidFill>
                  <a:srgbClr val="004AAD"/>
                </a:solidFill>
                <a:latin typeface="Muli Bold Bold"/>
              </a:rPr>
              <a:t>Poll 1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990600" y="609600"/>
            <a:ext cx="1609353" cy="1609353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6705600" y="5486400"/>
            <a:ext cx="3885466" cy="3885466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990600" y="5986579"/>
            <a:ext cx="1609353" cy="1609353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8263123" y="-527524"/>
            <a:ext cx="1609353" cy="1609353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pic>
        <p:nvPicPr>
          <p:cNvPr id="12" name="Picture 5">
            <a:extLst>
              <a:ext uri="{FF2B5EF4-FFF2-40B4-BE49-F238E27FC236}">
                <a16:creationId xmlns:a16="http://schemas.microsoft.com/office/drawing/2014/main" id="{CC4712E0-10EE-9046-9BA2-6C4F9663BB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639932" y="6246349"/>
            <a:ext cx="1427868" cy="535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682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A9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37666" y="481514"/>
            <a:ext cx="5868667" cy="5894972"/>
            <a:chOff x="-272436" y="0"/>
            <a:chExt cx="6321665" cy="6350000"/>
          </a:xfrm>
        </p:grpSpPr>
        <p:sp>
          <p:nvSpPr>
            <p:cNvPr id="3" name="Freeform 3"/>
            <p:cNvSpPr/>
            <p:nvPr/>
          </p:nvSpPr>
          <p:spPr>
            <a:xfrm>
              <a:off x="-272436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4AAD"/>
            </a:solidFill>
          </p:spPr>
          <p:txBody>
            <a:bodyPr vert="horz" anchor="ctr"/>
            <a:lstStyle/>
            <a:p>
              <a:pPr algn="ctr"/>
              <a:r>
                <a:rPr lang="en-US" sz="4800" dirty="0">
                  <a:solidFill>
                    <a:schemeClr val="bg1"/>
                  </a:solidFill>
                </a:rPr>
                <a:t>Open Discussion</a:t>
              </a:r>
            </a:p>
            <a:p>
              <a:pPr algn="ctr"/>
              <a:r>
                <a:rPr lang="en-US" sz="4800" dirty="0">
                  <a:solidFill>
                    <a:schemeClr val="bg1"/>
                  </a:solidFill>
                </a:rPr>
                <a:t>(Gallery View)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43276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A9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57200" y="0"/>
            <a:ext cx="8305800" cy="67326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478"/>
              </a:lnSpc>
            </a:pPr>
            <a:endParaRPr lang="en-US" sz="7200" dirty="0">
              <a:solidFill>
                <a:srgbClr val="FFFFFF"/>
              </a:solidFill>
              <a:latin typeface="Muli Bold Bold"/>
            </a:endParaRPr>
          </a:p>
          <a:p>
            <a:pPr algn="ctr">
              <a:lnSpc>
                <a:spcPts val="7478"/>
              </a:lnSpc>
            </a:pPr>
            <a:endParaRPr lang="en-US" sz="6600" spc="-13" dirty="0">
              <a:solidFill>
                <a:srgbClr val="004AAD"/>
              </a:solidFill>
              <a:latin typeface="Muli Bold"/>
            </a:endParaRPr>
          </a:p>
          <a:p>
            <a:pPr algn="ctr">
              <a:lnSpc>
                <a:spcPts val="7478"/>
              </a:lnSpc>
            </a:pPr>
            <a:r>
              <a:rPr lang="en-US" sz="6600" spc="-13" dirty="0">
                <a:solidFill>
                  <a:srgbClr val="004AAD"/>
                </a:solidFill>
                <a:latin typeface="Muli Bold"/>
              </a:rPr>
              <a:t>Challenges to a </a:t>
            </a:r>
            <a:r>
              <a:rPr lang="en-US" sz="6600" spc="-13" dirty="0">
                <a:solidFill>
                  <a:srgbClr val="FFFFFF"/>
                </a:solidFill>
                <a:latin typeface="Muli Bold"/>
              </a:rPr>
              <a:t>strong membership?</a:t>
            </a:r>
          </a:p>
          <a:p>
            <a:pPr algn="ctr">
              <a:lnSpc>
                <a:spcPts val="7478"/>
              </a:lnSpc>
            </a:pPr>
            <a:endParaRPr lang="en-US" sz="6600" dirty="0">
              <a:solidFill>
                <a:srgbClr val="004AAD"/>
              </a:solidFill>
              <a:latin typeface="Muli Bold Bold"/>
            </a:endParaRPr>
          </a:p>
          <a:p>
            <a:pPr algn="ctr">
              <a:lnSpc>
                <a:spcPts val="7478"/>
              </a:lnSpc>
            </a:pPr>
            <a:r>
              <a:rPr lang="en-US" sz="6600" dirty="0">
                <a:solidFill>
                  <a:srgbClr val="004AAD"/>
                </a:solidFill>
                <a:latin typeface="Muli Bold Bold"/>
              </a:rPr>
              <a:t>Poll 2</a:t>
            </a:r>
          </a:p>
          <a:p>
            <a:pPr algn="ctr">
              <a:lnSpc>
                <a:spcPts val="7478"/>
              </a:lnSpc>
            </a:pPr>
            <a:r>
              <a:rPr lang="en-US" sz="6600" dirty="0">
                <a:solidFill>
                  <a:srgbClr val="FFFFFF"/>
                </a:solidFill>
                <a:latin typeface="Muli Bold Bold"/>
              </a:rPr>
              <a:t> 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541101" y="861975"/>
            <a:ext cx="1609353" cy="1609353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6705600" y="5486400"/>
            <a:ext cx="3885466" cy="3885466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1064661" y="5486400"/>
            <a:ext cx="1609353" cy="1609353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8534400" y="-381000"/>
            <a:ext cx="1609353" cy="1609353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pic>
        <p:nvPicPr>
          <p:cNvPr id="12" name="Picture 5">
            <a:extLst>
              <a:ext uri="{FF2B5EF4-FFF2-40B4-BE49-F238E27FC236}">
                <a16:creationId xmlns:a16="http://schemas.microsoft.com/office/drawing/2014/main" id="{CC4712E0-10EE-9046-9BA2-6C4F9663BB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639932" y="6246349"/>
            <a:ext cx="1427868" cy="535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644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A9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37666" y="481514"/>
            <a:ext cx="5868667" cy="5894972"/>
            <a:chOff x="-272436" y="0"/>
            <a:chExt cx="6321665" cy="6350000"/>
          </a:xfrm>
        </p:grpSpPr>
        <p:sp>
          <p:nvSpPr>
            <p:cNvPr id="3" name="Freeform 3"/>
            <p:cNvSpPr/>
            <p:nvPr/>
          </p:nvSpPr>
          <p:spPr>
            <a:xfrm>
              <a:off x="-272436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4AAD"/>
            </a:solidFill>
          </p:spPr>
          <p:txBody>
            <a:bodyPr vert="horz" anchor="ctr"/>
            <a:lstStyle/>
            <a:p>
              <a:pPr algn="ctr"/>
              <a:r>
                <a:rPr lang="en-US" sz="4800" dirty="0">
                  <a:solidFill>
                    <a:schemeClr val="bg1"/>
                  </a:solidFill>
                </a:rPr>
                <a:t>Open Discussion</a:t>
              </a:r>
            </a:p>
            <a:p>
              <a:pPr algn="ctr"/>
              <a:r>
                <a:rPr lang="en-US" sz="4800" dirty="0">
                  <a:solidFill>
                    <a:schemeClr val="bg1"/>
                  </a:solidFill>
                </a:rPr>
                <a:t>(Gallery View)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591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A9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57200" y="438193"/>
            <a:ext cx="8305800" cy="76944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478"/>
              </a:lnSpc>
            </a:pPr>
            <a:endParaRPr lang="en-US" sz="7200" dirty="0">
              <a:solidFill>
                <a:srgbClr val="FFFFFF"/>
              </a:solidFill>
              <a:latin typeface="Muli Bold Bold"/>
            </a:endParaRPr>
          </a:p>
          <a:p>
            <a:pPr algn="ctr">
              <a:lnSpc>
                <a:spcPts val="7478"/>
              </a:lnSpc>
            </a:pPr>
            <a:r>
              <a:rPr lang="en-US" sz="6600" spc="-13" dirty="0">
                <a:solidFill>
                  <a:srgbClr val="004AAD"/>
                </a:solidFill>
                <a:latin typeface="Muli Bold"/>
              </a:rPr>
              <a:t>How can we achieve a </a:t>
            </a:r>
          </a:p>
          <a:p>
            <a:pPr algn="ctr">
              <a:lnSpc>
                <a:spcPts val="7478"/>
              </a:lnSpc>
            </a:pPr>
            <a:r>
              <a:rPr lang="en-US" sz="6600" spc="-13" dirty="0">
                <a:solidFill>
                  <a:srgbClr val="FFFFFF"/>
                </a:solidFill>
                <a:latin typeface="Muli Bold"/>
              </a:rPr>
              <a:t>strong membership?</a:t>
            </a:r>
            <a:endParaRPr lang="en-US" sz="4800" dirty="0">
              <a:solidFill>
                <a:srgbClr val="004AAD"/>
              </a:solidFill>
              <a:latin typeface="Muli Bold Bold"/>
            </a:endParaRPr>
          </a:p>
          <a:p>
            <a:pPr algn="ctr">
              <a:lnSpc>
                <a:spcPts val="7478"/>
              </a:lnSpc>
            </a:pPr>
            <a:r>
              <a:rPr lang="en-US" sz="4800" dirty="0" err="1">
                <a:solidFill>
                  <a:srgbClr val="004AAD"/>
                </a:solidFill>
                <a:latin typeface="Muli Bold Bold"/>
              </a:rPr>
              <a:t>JamBoard</a:t>
            </a:r>
            <a:endParaRPr lang="en-US" sz="4800" dirty="0">
              <a:solidFill>
                <a:srgbClr val="004AAD"/>
              </a:solidFill>
              <a:latin typeface="Muli Bold Bold"/>
            </a:endParaRPr>
          </a:p>
          <a:p>
            <a:pPr algn="ctr">
              <a:lnSpc>
                <a:spcPts val="7478"/>
              </a:lnSpc>
            </a:pPr>
            <a:r>
              <a:rPr lang="en-US" sz="4800" dirty="0">
                <a:solidFill>
                  <a:srgbClr val="004AAD"/>
                </a:solidFill>
                <a:latin typeface="Muli Bold Bold"/>
              </a:rPr>
              <a:t>(screen share/z)</a:t>
            </a:r>
          </a:p>
          <a:p>
            <a:pPr algn="ctr">
              <a:lnSpc>
                <a:spcPts val="7478"/>
              </a:lnSpc>
            </a:pPr>
            <a:endParaRPr lang="en-US" sz="4800" dirty="0">
              <a:solidFill>
                <a:srgbClr val="004AAD"/>
              </a:solidFill>
              <a:latin typeface="Muli Bold Bold"/>
            </a:endParaRPr>
          </a:p>
          <a:p>
            <a:pPr algn="ctr">
              <a:lnSpc>
                <a:spcPts val="7478"/>
              </a:lnSpc>
            </a:pPr>
            <a:r>
              <a:rPr lang="en-US" sz="7200" dirty="0">
                <a:solidFill>
                  <a:srgbClr val="FFFFFF"/>
                </a:solidFill>
                <a:latin typeface="Muli Bold Bold"/>
              </a:rPr>
              <a:t> 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990600" y="152400"/>
            <a:ext cx="1602172" cy="1609353"/>
            <a:chOff x="-733594" y="3776324"/>
            <a:chExt cx="6321666" cy="6350000"/>
          </a:xfrm>
        </p:grpSpPr>
        <p:sp>
          <p:nvSpPr>
            <p:cNvPr id="4" name="Freeform 4"/>
            <p:cNvSpPr/>
            <p:nvPr/>
          </p:nvSpPr>
          <p:spPr>
            <a:xfrm>
              <a:off x="-733594" y="3776324"/>
              <a:ext cx="6321666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6705600" y="5486400"/>
            <a:ext cx="3885466" cy="3885466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-521888" y="5977123"/>
            <a:ext cx="1609353" cy="1609353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8112262" y="-228600"/>
            <a:ext cx="1609353" cy="1609353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pic>
        <p:nvPicPr>
          <p:cNvPr id="12" name="Picture 5">
            <a:extLst>
              <a:ext uri="{FF2B5EF4-FFF2-40B4-BE49-F238E27FC236}">
                <a16:creationId xmlns:a16="http://schemas.microsoft.com/office/drawing/2014/main" id="{CC4712E0-10EE-9046-9BA2-6C4F9663BB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639932" y="6246349"/>
            <a:ext cx="1427868" cy="535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765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A9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11687" y="2141510"/>
            <a:ext cx="7500850" cy="1874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78"/>
              </a:lnSpc>
            </a:pPr>
            <a:r>
              <a:rPr lang="en-US" sz="6231" dirty="0">
                <a:solidFill>
                  <a:srgbClr val="FFFFFF"/>
                </a:solidFill>
                <a:latin typeface="Muli Bold Bold"/>
              </a:rPr>
              <a:t>What is </a:t>
            </a:r>
          </a:p>
          <a:p>
            <a:pPr algn="ctr">
              <a:lnSpc>
                <a:spcPts val="7478"/>
              </a:lnSpc>
            </a:pPr>
            <a:r>
              <a:rPr lang="en-US" sz="6231" dirty="0">
                <a:solidFill>
                  <a:srgbClr val="FFFFFF"/>
                </a:solidFill>
                <a:latin typeface="Muli Bold Bold"/>
              </a:rPr>
              <a:t>Club Culture?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541101" y="861975"/>
            <a:ext cx="1609353" cy="1609353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6705600" y="5486400"/>
            <a:ext cx="3885466" cy="3885466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1064661" y="5486400"/>
            <a:ext cx="1609353" cy="1609353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8001000" y="-448556"/>
            <a:ext cx="1609353" cy="1609353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pic>
        <p:nvPicPr>
          <p:cNvPr id="12" name="Picture 5">
            <a:extLst>
              <a:ext uri="{FF2B5EF4-FFF2-40B4-BE49-F238E27FC236}">
                <a16:creationId xmlns:a16="http://schemas.microsoft.com/office/drawing/2014/main" id="{CC4712E0-10EE-9046-9BA2-6C4F9663BB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639932" y="6246349"/>
            <a:ext cx="1427868" cy="535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293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32B57F65-581C-954B-8C7B-7BE89CF94A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" y="0"/>
            <a:ext cx="9144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CCDBE09-CA58-9243-B14F-91BA6E8752DF}"/>
              </a:ext>
            </a:extLst>
          </p:cNvPr>
          <p:cNvSpPr txBox="1"/>
          <p:nvPr/>
        </p:nvSpPr>
        <p:spPr>
          <a:xfrm>
            <a:off x="0" y="0"/>
            <a:ext cx="9141542" cy="1323439"/>
          </a:xfrm>
          <a:prstGeom prst="rect">
            <a:avLst/>
          </a:prstGeom>
          <a:solidFill>
            <a:srgbClr val="004AAD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FACTORS AT PLAY IN CLUB CULTURE &amp; EXPERIENCE</a:t>
            </a:r>
          </a:p>
        </p:txBody>
      </p:sp>
      <p:pic>
        <p:nvPicPr>
          <p:cNvPr id="4" name="Picture 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281CEFFE-438F-B44F-9C43-2C3050C49F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72" t="47778" r="19194" b="44444"/>
          <a:stretch/>
        </p:blipFill>
        <p:spPr>
          <a:xfrm>
            <a:off x="4800600" y="3162300"/>
            <a:ext cx="23622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811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A9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-541101" y="861975"/>
            <a:ext cx="1609353" cy="1609353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6705600" y="5486400"/>
            <a:ext cx="3885466" cy="3885466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1064661" y="5486400"/>
            <a:ext cx="1609353" cy="1609353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8001000" y="-448556"/>
            <a:ext cx="1609353" cy="1609353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pic>
        <p:nvPicPr>
          <p:cNvPr id="12" name="Picture 5">
            <a:extLst>
              <a:ext uri="{FF2B5EF4-FFF2-40B4-BE49-F238E27FC236}">
                <a16:creationId xmlns:a16="http://schemas.microsoft.com/office/drawing/2014/main" id="{CC4712E0-10EE-9046-9BA2-6C4F9663BB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639932" y="6246349"/>
            <a:ext cx="1427868" cy="535451"/>
          </a:xfrm>
          <a:prstGeom prst="rect">
            <a:avLst/>
          </a:prstGeom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B037EB9B-5AE8-0340-A26E-D72753A7A1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662" y="1066800"/>
            <a:ext cx="7267651" cy="436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9461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8A9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Graphical user interface, text, application, Word&#10;&#10;Description automatically generated">
            <a:extLst>
              <a:ext uri="{FF2B5EF4-FFF2-40B4-BE49-F238E27FC236}">
                <a16:creationId xmlns:a16="http://schemas.microsoft.com/office/drawing/2014/main" id="{50F7753E-3866-C349-AB35-71A5BC949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304800"/>
            <a:ext cx="8287216" cy="61722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AFA9D5D-3029-C34B-B3D7-78854CADC24E}"/>
              </a:ext>
            </a:extLst>
          </p:cNvPr>
          <p:cNvSpPr txBox="1"/>
          <p:nvPr/>
        </p:nvSpPr>
        <p:spPr>
          <a:xfrm>
            <a:off x="685800" y="6473718"/>
            <a:ext cx="8254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</a:rPr>
              <a:t>Rotary.org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73AF32-85BF-7E4A-AC5C-E41354198224}"/>
              </a:ext>
            </a:extLst>
          </p:cNvPr>
          <p:cNvSpPr txBox="1"/>
          <p:nvPr/>
        </p:nvSpPr>
        <p:spPr>
          <a:xfrm>
            <a:off x="486009" y="304800"/>
            <a:ext cx="8229599" cy="1107996"/>
          </a:xfrm>
          <a:prstGeom prst="rect">
            <a:avLst/>
          </a:prstGeom>
          <a:solidFill>
            <a:srgbClr val="004AAD"/>
          </a:solidFill>
        </p:spPr>
        <p:txBody>
          <a:bodyPr wrap="square" rtlCol="0">
            <a:spAutoFit/>
          </a:bodyPr>
          <a:lstStyle/>
          <a:p>
            <a:endParaRPr lang="en-US" sz="600" dirty="0">
              <a:solidFill>
                <a:schemeClr val="bg1"/>
              </a:solidFill>
            </a:endParaRPr>
          </a:p>
          <a:p>
            <a:r>
              <a:rPr lang="en-US" sz="5400" dirty="0">
                <a:solidFill>
                  <a:schemeClr val="bg1"/>
                </a:solidFill>
              </a:rPr>
              <a:t>RESOURCES</a:t>
            </a:r>
            <a:endParaRPr lang="en-US" sz="6000" dirty="0">
              <a:solidFill>
                <a:schemeClr val="bg1"/>
              </a:solidFill>
            </a:endParaRPr>
          </a:p>
          <a:p>
            <a:endParaRPr lang="en-US" sz="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90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A9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21575" y="2471328"/>
            <a:ext cx="7500850" cy="1874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78"/>
              </a:lnSpc>
            </a:pPr>
            <a:r>
              <a:rPr lang="en-US" sz="6231" dirty="0">
                <a:solidFill>
                  <a:srgbClr val="FFFFFF"/>
                </a:solidFill>
                <a:latin typeface="Muli Bold Bold"/>
              </a:rPr>
              <a:t>What is a Vibrant Club?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541101" y="861975"/>
            <a:ext cx="1609353" cy="1609353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6705600" y="5486400"/>
            <a:ext cx="3885466" cy="3885466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1064661" y="5486400"/>
            <a:ext cx="1609353" cy="1609353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8001000" y="-448556"/>
            <a:ext cx="1609353" cy="1609353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pic>
        <p:nvPicPr>
          <p:cNvPr id="12" name="Picture 5">
            <a:extLst>
              <a:ext uri="{FF2B5EF4-FFF2-40B4-BE49-F238E27FC236}">
                <a16:creationId xmlns:a16="http://schemas.microsoft.com/office/drawing/2014/main" id="{CC4712E0-10EE-9046-9BA2-6C4F9663BB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639932" y="6246349"/>
            <a:ext cx="1427868" cy="535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8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8A9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6705600" y="5486400"/>
            <a:ext cx="3885466" cy="3885466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-507477" y="5776262"/>
            <a:ext cx="1609353" cy="1609353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8001000" y="-448556"/>
            <a:ext cx="1609353" cy="1609353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pic>
        <p:nvPicPr>
          <p:cNvPr id="12" name="Picture 5">
            <a:extLst>
              <a:ext uri="{FF2B5EF4-FFF2-40B4-BE49-F238E27FC236}">
                <a16:creationId xmlns:a16="http://schemas.microsoft.com/office/drawing/2014/main" id="{CC4712E0-10EE-9046-9BA2-6C4F9663BB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639932" y="6246349"/>
            <a:ext cx="1427868" cy="535451"/>
          </a:xfrm>
          <a:prstGeom prst="rect">
            <a:avLst/>
          </a:prstGeom>
        </p:spPr>
      </p:pic>
      <p:pic>
        <p:nvPicPr>
          <p:cNvPr id="14" name="Picture 13" descr="A picture containing text&#10;&#10;Description automatically generated">
            <a:extLst>
              <a:ext uri="{FF2B5EF4-FFF2-40B4-BE49-F238E27FC236}">
                <a16:creationId xmlns:a16="http://schemas.microsoft.com/office/drawing/2014/main" id="{A6AD13E3-6F4D-6548-B929-35F99BA6A7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249" y="732703"/>
            <a:ext cx="8524427" cy="5287097"/>
          </a:xfrm>
          <a:prstGeom prst="rect">
            <a:avLst/>
          </a:prstGeom>
          <a:solidFill>
            <a:srgbClr val="F8A91A"/>
          </a:solidFill>
        </p:spPr>
      </p:pic>
      <p:pic>
        <p:nvPicPr>
          <p:cNvPr id="13" name="Picture 12" descr="A picture containing text&#10;&#10;Description automatically generated">
            <a:extLst>
              <a:ext uri="{FF2B5EF4-FFF2-40B4-BE49-F238E27FC236}">
                <a16:creationId xmlns:a16="http://schemas.microsoft.com/office/drawing/2014/main" id="{92D93C8E-81A0-1F42-84ED-DB1F981A39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73" r="70225" b="70890"/>
          <a:stretch/>
        </p:blipFill>
        <p:spPr>
          <a:xfrm>
            <a:off x="6267525" y="1920746"/>
            <a:ext cx="2538151" cy="747796"/>
          </a:xfrm>
          <a:prstGeom prst="rect">
            <a:avLst/>
          </a:prstGeom>
          <a:solidFill>
            <a:srgbClr val="F8A91A"/>
          </a:solidFill>
        </p:spPr>
      </p:pic>
      <p:pic>
        <p:nvPicPr>
          <p:cNvPr id="15" name="Picture 14" descr="A picture containing text&#10;&#10;Description automatically generated">
            <a:extLst>
              <a:ext uri="{FF2B5EF4-FFF2-40B4-BE49-F238E27FC236}">
                <a16:creationId xmlns:a16="http://schemas.microsoft.com/office/drawing/2014/main" id="{CDDA2AE2-4898-FE4E-830C-89B14123A2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84" t="29380" r="15463" b="62012"/>
          <a:stretch/>
        </p:blipFill>
        <p:spPr>
          <a:xfrm>
            <a:off x="1466022" y="2211851"/>
            <a:ext cx="6039732" cy="455149"/>
          </a:xfrm>
          <a:prstGeom prst="rect">
            <a:avLst/>
          </a:prstGeom>
          <a:solidFill>
            <a:srgbClr val="F8A91A"/>
          </a:solidFill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6A3EDDC-3758-8E44-A23E-F3AD2CC6C63B}"/>
              </a:ext>
            </a:extLst>
          </p:cNvPr>
          <p:cNvSpPr txBox="1"/>
          <p:nvPr/>
        </p:nvSpPr>
        <p:spPr>
          <a:xfrm>
            <a:off x="276333" y="733934"/>
            <a:ext cx="8524427" cy="1200329"/>
          </a:xfrm>
          <a:prstGeom prst="rect">
            <a:avLst/>
          </a:prstGeom>
          <a:solidFill>
            <a:srgbClr val="004AAD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Vibrant Clubs Integrate Services Under Rotary’s Strategic Objectives</a:t>
            </a:r>
          </a:p>
        </p:txBody>
      </p:sp>
    </p:spTree>
    <p:extLst>
      <p:ext uri="{BB962C8B-B14F-4D97-AF65-F5344CB8AC3E}">
        <p14:creationId xmlns:p14="http://schemas.microsoft.com/office/powerpoint/2010/main" val="1767956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487114" y="5116037"/>
            <a:ext cx="3483926" cy="3483926"/>
            <a:chOff x="0" y="0"/>
            <a:chExt cx="6350000" cy="6350000"/>
          </a:xfrm>
          <a:solidFill>
            <a:srgbClr val="F8A91A"/>
          </a:solidFill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grpFill/>
          </p:spPr>
        </p:sp>
      </p:grpSp>
      <p:sp>
        <p:nvSpPr>
          <p:cNvPr id="7" name="TextBox 7"/>
          <p:cNvSpPr txBox="1"/>
          <p:nvPr/>
        </p:nvSpPr>
        <p:spPr>
          <a:xfrm>
            <a:off x="1143000" y="1753326"/>
            <a:ext cx="7723026" cy="4773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96260" lvl="1" indent="-198130">
              <a:lnSpc>
                <a:spcPts val="3360"/>
              </a:lnSpc>
              <a:buFont typeface="Arial"/>
              <a:buChar char="•"/>
            </a:pPr>
            <a:r>
              <a:rPr lang="en-US" sz="2400" spc="-24" dirty="0">
                <a:solidFill>
                  <a:srgbClr val="004AAD"/>
                </a:solidFill>
                <a:latin typeface="Muli Bold"/>
              </a:rPr>
              <a:t>Impactful Projects</a:t>
            </a:r>
          </a:p>
          <a:p>
            <a:pPr marL="396260" lvl="1" indent="-198130">
              <a:lnSpc>
                <a:spcPts val="3360"/>
              </a:lnSpc>
              <a:buFont typeface="Arial"/>
              <a:buChar char="•"/>
            </a:pPr>
            <a:r>
              <a:rPr lang="en-US" sz="2400" spc="-24" dirty="0">
                <a:solidFill>
                  <a:srgbClr val="004AAD"/>
                </a:solidFill>
                <a:latin typeface="Muli Bold"/>
              </a:rPr>
              <a:t>Goals &amp; Plan – ‘Ignite’ Best Practices</a:t>
            </a:r>
          </a:p>
          <a:p>
            <a:pPr marL="396260" lvl="1" indent="-198130">
              <a:lnSpc>
                <a:spcPts val="3360"/>
              </a:lnSpc>
              <a:buFont typeface="Arial"/>
              <a:buChar char="•"/>
            </a:pPr>
            <a:r>
              <a:rPr lang="en-US" sz="2400" spc="-24" dirty="0">
                <a:solidFill>
                  <a:srgbClr val="004AAD"/>
                </a:solidFill>
                <a:latin typeface="Muli Bold"/>
              </a:rPr>
              <a:t>A Strategic Plan</a:t>
            </a:r>
          </a:p>
          <a:p>
            <a:pPr marL="396260" lvl="1" indent="-198130">
              <a:lnSpc>
                <a:spcPts val="3360"/>
              </a:lnSpc>
              <a:buFont typeface="Arial"/>
              <a:buChar char="•"/>
            </a:pPr>
            <a:r>
              <a:rPr lang="en-US" sz="2400" spc="-24" dirty="0">
                <a:solidFill>
                  <a:srgbClr val="004AAD"/>
                </a:solidFill>
                <a:latin typeface="Muli Bold"/>
              </a:rPr>
              <a:t>Be Organized &amp; Innovative</a:t>
            </a:r>
          </a:p>
          <a:p>
            <a:pPr marL="396260" lvl="1" indent="-198130">
              <a:lnSpc>
                <a:spcPts val="3360"/>
              </a:lnSpc>
              <a:buFont typeface="Arial"/>
              <a:buChar char="•"/>
            </a:pPr>
            <a:r>
              <a:rPr lang="en-US" sz="2400" spc="-24" dirty="0">
                <a:solidFill>
                  <a:srgbClr val="004AAD"/>
                </a:solidFill>
                <a:latin typeface="Muli Bold"/>
              </a:rPr>
              <a:t>Strong Visual Presence</a:t>
            </a:r>
          </a:p>
          <a:p>
            <a:pPr marL="396260" lvl="1" indent="-198130">
              <a:lnSpc>
                <a:spcPts val="3360"/>
              </a:lnSpc>
              <a:buFont typeface="Arial"/>
              <a:buChar char="•"/>
            </a:pPr>
            <a:r>
              <a:rPr lang="en-US" sz="2400" spc="-24" dirty="0">
                <a:solidFill>
                  <a:srgbClr val="004AAD"/>
                </a:solidFill>
                <a:latin typeface="Muli Bold"/>
              </a:rPr>
              <a:t>Strong Core Group/Spark Plugs</a:t>
            </a:r>
          </a:p>
          <a:p>
            <a:pPr marL="396260" lvl="1" indent="-198130">
              <a:lnSpc>
                <a:spcPts val="3360"/>
              </a:lnSpc>
              <a:buFont typeface="Arial"/>
              <a:buChar char="•"/>
            </a:pPr>
            <a:r>
              <a:rPr lang="en-US" sz="2400" spc="-24" dirty="0">
                <a:solidFill>
                  <a:srgbClr val="004AAD"/>
                </a:solidFill>
                <a:latin typeface="Muli Bold"/>
              </a:rPr>
              <a:t>Start a New Alternative Club</a:t>
            </a:r>
          </a:p>
          <a:p>
            <a:pPr marL="396260" lvl="1" indent="-198130">
              <a:lnSpc>
                <a:spcPts val="3360"/>
              </a:lnSpc>
              <a:buFont typeface="Arial"/>
              <a:buChar char="•"/>
            </a:pPr>
            <a:r>
              <a:rPr lang="en-US" sz="2400" spc="-24" dirty="0">
                <a:solidFill>
                  <a:srgbClr val="004AAD"/>
                </a:solidFill>
                <a:latin typeface="Muli Bold"/>
              </a:rPr>
              <a:t>Develop Leadership (</a:t>
            </a:r>
            <a:r>
              <a:rPr lang="en-US" sz="2000" spc="-24" dirty="0">
                <a:solidFill>
                  <a:srgbClr val="004AAD"/>
                </a:solidFill>
                <a:latin typeface="Muli Bold"/>
              </a:rPr>
              <a:t>reason young Rotarians join</a:t>
            </a:r>
            <a:r>
              <a:rPr lang="en-US" sz="2400" spc="-24" dirty="0">
                <a:solidFill>
                  <a:srgbClr val="004AAD"/>
                </a:solidFill>
                <a:latin typeface="Muli Bold"/>
              </a:rPr>
              <a:t>) </a:t>
            </a:r>
          </a:p>
          <a:p>
            <a:pPr marL="396260" lvl="1" indent="-198130">
              <a:lnSpc>
                <a:spcPts val="3360"/>
              </a:lnSpc>
              <a:buFont typeface="Arial"/>
              <a:buChar char="•"/>
            </a:pPr>
            <a:r>
              <a:rPr lang="en-US" sz="2400" spc="-24" dirty="0">
                <a:solidFill>
                  <a:srgbClr val="004AAD"/>
                </a:solidFill>
                <a:latin typeface="Muli Bold"/>
              </a:rPr>
              <a:t>Engage Members</a:t>
            </a:r>
          </a:p>
          <a:p>
            <a:pPr marL="396260" lvl="1" indent="-198130">
              <a:lnSpc>
                <a:spcPts val="3360"/>
              </a:lnSpc>
              <a:buFont typeface="Arial"/>
              <a:buChar char="•"/>
            </a:pPr>
            <a:r>
              <a:rPr lang="en-US" sz="2400" spc="-24" dirty="0">
                <a:solidFill>
                  <a:srgbClr val="004AAD"/>
                </a:solidFill>
                <a:latin typeface="Muli Bold"/>
              </a:rPr>
              <a:t>Inclusion - Diversity</a:t>
            </a:r>
          </a:p>
          <a:p>
            <a:pPr marL="396260" lvl="1" indent="-198130">
              <a:lnSpc>
                <a:spcPts val="3360"/>
              </a:lnSpc>
              <a:buFont typeface="Arial"/>
              <a:buChar char="•"/>
            </a:pPr>
            <a:r>
              <a:rPr lang="en-US" sz="2400" spc="-24" dirty="0">
                <a:solidFill>
                  <a:srgbClr val="004AAD"/>
                </a:solidFill>
                <a:latin typeface="Muli Bold"/>
              </a:rPr>
              <a:t>Others</a:t>
            </a: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4DF085C7-C153-134F-8B45-DB94876A1010}"/>
              </a:ext>
            </a:extLst>
          </p:cNvPr>
          <p:cNvSpPr txBox="1"/>
          <p:nvPr/>
        </p:nvSpPr>
        <p:spPr>
          <a:xfrm>
            <a:off x="0" y="350404"/>
            <a:ext cx="9043261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4000" dirty="0">
                <a:solidFill>
                  <a:srgbClr val="004AAD"/>
                </a:solidFill>
                <a:latin typeface="Muli Bold Bold"/>
              </a:rPr>
              <a:t>Simply Irresistible = </a:t>
            </a:r>
            <a:r>
              <a:rPr lang="en-US" sz="4000" b="1" dirty="0">
                <a:solidFill>
                  <a:srgbClr val="004AAD"/>
                </a:solidFill>
                <a:latin typeface="Muli Bold Bold"/>
              </a:rPr>
              <a:t>Vibrant</a:t>
            </a:r>
            <a:r>
              <a:rPr lang="en-US" sz="4000" dirty="0">
                <a:solidFill>
                  <a:srgbClr val="004AAD"/>
                </a:solidFill>
                <a:latin typeface="Muli Bold Bold"/>
              </a:rPr>
              <a:t> = Attractive</a:t>
            </a:r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F641F00D-B247-A24D-B821-8DC6AED60BF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639932" y="6246349"/>
            <a:ext cx="1427868" cy="535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364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A9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>
            <a:extLst>
              <a:ext uri="{FF2B5EF4-FFF2-40B4-BE49-F238E27FC236}">
                <a16:creationId xmlns:a16="http://schemas.microsoft.com/office/drawing/2014/main" id="{CC4712E0-10EE-9046-9BA2-6C4F9663BB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639932" y="6246349"/>
            <a:ext cx="1427868" cy="535451"/>
          </a:xfrm>
          <a:prstGeom prst="rect">
            <a:avLst/>
          </a:prstGeom>
        </p:spPr>
      </p:pic>
      <p:pic>
        <p:nvPicPr>
          <p:cNvPr id="13" name="Picture 12" descr="Graphical user interface, application, website, Teams&#10;&#10;Description automatically generated">
            <a:extLst>
              <a:ext uri="{FF2B5EF4-FFF2-40B4-BE49-F238E27FC236}">
                <a16:creationId xmlns:a16="http://schemas.microsoft.com/office/drawing/2014/main" id="{5F87F1DC-94E1-7E41-9A4F-AC7E23DAF4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47" y="533401"/>
            <a:ext cx="8461705" cy="571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38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A9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person, indoor, person, holding&#10;&#10;Description automatically generated">
            <a:extLst>
              <a:ext uri="{FF2B5EF4-FFF2-40B4-BE49-F238E27FC236}">
                <a16:creationId xmlns:a16="http://schemas.microsoft.com/office/drawing/2014/main" id="{A288397B-E6B6-9349-9705-582A58E4FC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87" y="336926"/>
            <a:ext cx="8602226" cy="618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3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57200" y="533400"/>
            <a:ext cx="7500850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Bef>
                <a:spcPts val="600"/>
              </a:spcBef>
            </a:pPr>
            <a:r>
              <a:rPr lang="en-US" sz="4000" dirty="0">
                <a:solidFill>
                  <a:srgbClr val="004AAD"/>
                </a:solidFill>
                <a:latin typeface="Muli Bold Bold"/>
              </a:rPr>
              <a:t>Leadership Tips &amp; Reminders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369364" y="-362414"/>
            <a:ext cx="1609353" cy="1609353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-466353" y="5977123"/>
            <a:ext cx="1609353" cy="1609353"/>
            <a:chOff x="0" y="0"/>
            <a:chExt cx="6350000" cy="6350000"/>
          </a:xfrm>
          <a:solidFill>
            <a:srgbClr val="F8A91A"/>
          </a:solidFill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grpFill/>
          </p:spPr>
        </p:sp>
      </p:grpSp>
      <p:pic>
        <p:nvPicPr>
          <p:cNvPr id="12" name="Picture 5">
            <a:extLst>
              <a:ext uri="{FF2B5EF4-FFF2-40B4-BE49-F238E27FC236}">
                <a16:creationId xmlns:a16="http://schemas.microsoft.com/office/drawing/2014/main" id="{CC4712E0-10EE-9046-9BA2-6C4F9663BB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639932" y="6246349"/>
            <a:ext cx="1427868" cy="535451"/>
          </a:xfrm>
          <a:prstGeom prst="rect">
            <a:avLst/>
          </a:prstGeom>
        </p:spPr>
      </p:pic>
      <p:sp>
        <p:nvSpPr>
          <p:cNvPr id="10" name="TextBox 2">
            <a:extLst>
              <a:ext uri="{FF2B5EF4-FFF2-40B4-BE49-F238E27FC236}">
                <a16:creationId xmlns:a16="http://schemas.microsoft.com/office/drawing/2014/main" id="{C50D7271-6D8A-C544-A381-727812AAE97D}"/>
              </a:ext>
            </a:extLst>
          </p:cNvPr>
          <p:cNvSpPr txBox="1"/>
          <p:nvPr/>
        </p:nvSpPr>
        <p:spPr>
          <a:xfrm>
            <a:off x="1139410" y="1418063"/>
            <a:ext cx="7500850" cy="5124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400" dirty="0">
                <a:solidFill>
                  <a:srgbClr val="004AAD"/>
                </a:solidFill>
                <a:latin typeface="Muli Bold Bold"/>
              </a:rPr>
              <a:t>You all are leaders – keep sharpening your skills</a:t>
            </a:r>
          </a:p>
          <a:p>
            <a:pPr marL="457200" indent="-457200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400" dirty="0">
                <a:solidFill>
                  <a:srgbClr val="004AAD"/>
                </a:solidFill>
                <a:latin typeface="Muli Bold Bold"/>
              </a:rPr>
              <a:t>If you do not lead you </a:t>
            </a:r>
            <a:r>
              <a:rPr lang="en-US" sz="2400">
                <a:solidFill>
                  <a:srgbClr val="004AAD"/>
                </a:solidFill>
                <a:latin typeface="Muli Bold Bold"/>
              </a:rPr>
              <a:t>will lose </a:t>
            </a:r>
            <a:r>
              <a:rPr lang="en-US" sz="2400" dirty="0">
                <a:solidFill>
                  <a:srgbClr val="004AAD"/>
                </a:solidFill>
                <a:latin typeface="Muli Bold Bold"/>
              </a:rPr>
              <a:t>members</a:t>
            </a:r>
          </a:p>
          <a:p>
            <a:pPr marL="457200" indent="-457200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400" dirty="0">
                <a:solidFill>
                  <a:srgbClr val="004AAD"/>
                </a:solidFill>
                <a:latin typeface="Muli Bold Bold"/>
              </a:rPr>
              <a:t>If leadership is not innate to you – you can learn it (RLI)</a:t>
            </a:r>
          </a:p>
          <a:p>
            <a:pPr marL="457200" indent="-457200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400" dirty="0">
                <a:solidFill>
                  <a:srgbClr val="004AAD"/>
                </a:solidFill>
                <a:latin typeface="Muli Bold Bold"/>
              </a:rPr>
              <a:t>You cannot fire volunteers – use your charm</a:t>
            </a:r>
          </a:p>
          <a:p>
            <a:pPr marL="457200" indent="-457200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400" dirty="0">
                <a:solidFill>
                  <a:srgbClr val="004AAD"/>
                </a:solidFill>
                <a:latin typeface="Muli Bold Bold"/>
              </a:rPr>
              <a:t>Be Patient: Stop-Think-Act</a:t>
            </a:r>
          </a:p>
          <a:p>
            <a:pPr marL="457200" indent="-457200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400" dirty="0">
                <a:solidFill>
                  <a:srgbClr val="004AAD"/>
                </a:solidFill>
                <a:latin typeface="Muli Bold Bold"/>
              </a:rPr>
              <a:t>Always keep your cool – temperament</a:t>
            </a:r>
          </a:p>
          <a:p>
            <a:pPr marL="457200" indent="-457200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400" dirty="0">
                <a:solidFill>
                  <a:srgbClr val="004AAD"/>
                </a:solidFill>
                <a:latin typeface="Muli Bold Bold"/>
              </a:rPr>
              <a:t>Smile</a:t>
            </a:r>
          </a:p>
          <a:p>
            <a:pPr marL="457200" indent="-457200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400" dirty="0">
                <a:solidFill>
                  <a:srgbClr val="004AAD"/>
                </a:solidFill>
                <a:latin typeface="Muli Bold Bold"/>
              </a:rPr>
              <a:t>Be prudent</a:t>
            </a:r>
          </a:p>
          <a:p>
            <a:pPr marL="457200" indent="-457200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400" dirty="0">
                <a:solidFill>
                  <a:srgbClr val="004AAD"/>
                </a:solidFill>
                <a:latin typeface="Muli Bold Bold"/>
              </a:rPr>
              <a:t>Love your neighbor- Service Above Self</a:t>
            </a:r>
          </a:p>
          <a:p>
            <a:pPr marL="457200" indent="-457200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2400" dirty="0">
                <a:solidFill>
                  <a:srgbClr val="004AAD"/>
                </a:solidFill>
                <a:latin typeface="Muli Bold Bold"/>
              </a:rPr>
              <a:t>Other</a:t>
            </a:r>
          </a:p>
        </p:txBody>
      </p:sp>
    </p:spTree>
    <p:extLst>
      <p:ext uri="{BB962C8B-B14F-4D97-AF65-F5344CB8AC3E}">
        <p14:creationId xmlns:p14="http://schemas.microsoft.com/office/powerpoint/2010/main" val="100801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8A9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24514" y="481514"/>
            <a:ext cx="5894972" cy="5894972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19A135EB-DE9F-FE4A-AF05-5B0174F4E8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461846" y="1905000"/>
            <a:ext cx="4220308" cy="3551636"/>
          </a:xfrm>
          <a:prstGeom prst="rect">
            <a:avLst/>
          </a:prstGeom>
          <a:scene3d>
            <a:camera prst="orthographicFront">
              <a:rot lat="1800000" lon="21599992" rev="0"/>
            </a:camera>
            <a:lightRig rig="threePt" dir="t"/>
          </a:scene3d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D595731-98BD-D948-B2BC-AEF438EC3A50}"/>
              </a:ext>
            </a:extLst>
          </p:cNvPr>
          <p:cNvSpPr txBox="1"/>
          <p:nvPr/>
        </p:nvSpPr>
        <p:spPr>
          <a:xfrm>
            <a:off x="2461846" y="2080618"/>
            <a:ext cx="4220308" cy="2791949"/>
          </a:xfrm>
          <a:prstGeom prst="rect">
            <a:avLst/>
          </a:prstGeom>
          <a:noFill/>
          <a:scene3d>
            <a:camera prst="orthographicFront">
              <a:rot lat="0" lon="20399994" rev="0"/>
            </a:camera>
            <a:lightRig rig="threePt" dir="t"/>
          </a:scene3d>
        </p:spPr>
        <p:txBody>
          <a:bodyPr wrap="square" rtlCol="0" anchor="ctr">
            <a:noAutofit/>
          </a:bodyPr>
          <a:lstStyle/>
          <a:p>
            <a:pPr algn="ctr">
              <a:lnSpc>
                <a:spcPts val="4800"/>
              </a:lnSpc>
            </a:pPr>
            <a:r>
              <a:rPr lang="en-US" sz="5400" dirty="0">
                <a:solidFill>
                  <a:schemeClr val="bg1"/>
                </a:solidFill>
                <a:latin typeface="Muli Bold Bold"/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976720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</TotalTime>
  <Words>448</Words>
  <Application>Microsoft Office PowerPoint</Application>
  <PresentationFormat>On-screen Show (4:3)</PresentationFormat>
  <Paragraphs>109</Paragraphs>
  <Slides>20</Slides>
  <Notes>4</Notes>
  <HiddenSlides>4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Muli Bold Bold</vt:lpstr>
      <vt:lpstr>Wingdings</vt:lpstr>
      <vt:lpstr>Muli Bold Bold Italics</vt:lpstr>
      <vt:lpstr>Muli Black</vt:lpstr>
      <vt:lpstr>Arial</vt:lpstr>
      <vt:lpstr>Muli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Surani, Saherish S.</dc:creator>
  <cp:lastModifiedBy>Nancy Paulson</cp:lastModifiedBy>
  <cp:revision>13</cp:revision>
  <dcterms:created xsi:type="dcterms:W3CDTF">2020-10-12T16:26:09Z</dcterms:created>
  <dcterms:modified xsi:type="dcterms:W3CDTF">2020-10-21T18:25:29Z</dcterms:modified>
</cp:coreProperties>
</file>