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4" r:id="rId3"/>
    <p:sldId id="258" r:id="rId4"/>
    <p:sldId id="260" r:id="rId5"/>
    <p:sldId id="263" r:id="rId6"/>
    <p:sldId id="261" r:id="rId7"/>
    <p:sldId id="265" r:id="rId8"/>
    <p:sldId id="262" r:id="rId9"/>
    <p:sldId id="266" r:id="rId10"/>
    <p:sldId id="268" r:id="rId11"/>
    <p:sldId id="270" r:id="rId12"/>
    <p:sldId id="267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04" d="100"/>
          <a:sy n="104" d="100"/>
        </p:scale>
        <p:origin x="138" y="32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EEA72-6667-44BC-8553-D6E86D8F1887}" type="datetimeFigureOut">
              <a:rPr lang="en-US" smtClean="0"/>
              <a:t>10/15/2020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B7DD22-974B-4D5C-99B5-B17231D8CBB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443714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EEA72-6667-44BC-8553-D6E86D8F1887}" type="datetimeFigureOut">
              <a:rPr lang="en-US" smtClean="0"/>
              <a:t>10/15/2020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B7DD22-974B-4D5C-99B5-B17231D8CBB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581686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EEA72-6667-44BC-8553-D6E86D8F1887}" type="datetimeFigureOut">
              <a:rPr lang="en-US" smtClean="0"/>
              <a:t>10/15/2020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B7DD22-974B-4D5C-99B5-B17231D8CBB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921401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EEA72-6667-44BC-8553-D6E86D8F1887}" type="datetimeFigureOut">
              <a:rPr lang="en-US" smtClean="0"/>
              <a:t>10/15/2020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B7DD22-974B-4D5C-99B5-B17231D8CBB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231969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EEA72-6667-44BC-8553-D6E86D8F1887}" type="datetimeFigureOut">
              <a:rPr lang="en-US" smtClean="0"/>
              <a:t>10/15/2020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B7DD22-974B-4D5C-99B5-B17231D8CBB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683612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EEA72-6667-44BC-8553-D6E86D8F1887}" type="datetimeFigureOut">
              <a:rPr lang="en-US" smtClean="0"/>
              <a:t>10/15/2020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B7DD22-974B-4D5C-99B5-B17231D8CBB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643261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EEA72-6667-44BC-8553-D6E86D8F1887}" type="datetimeFigureOut">
              <a:rPr lang="en-US" smtClean="0"/>
              <a:t>10/15/2020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B7DD22-974B-4D5C-99B5-B17231D8CBB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498506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EEA72-6667-44BC-8553-D6E86D8F1887}" type="datetimeFigureOut">
              <a:rPr lang="en-US" smtClean="0"/>
              <a:t>10/15/2020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B7DD22-974B-4D5C-99B5-B17231D8CBB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267452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EEA72-6667-44BC-8553-D6E86D8F1887}" type="datetimeFigureOut">
              <a:rPr lang="en-US" smtClean="0"/>
              <a:t>10/15/2020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B7DD22-974B-4D5C-99B5-B17231D8CBB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214503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EEA72-6667-44BC-8553-D6E86D8F1887}" type="datetimeFigureOut">
              <a:rPr lang="en-US" smtClean="0"/>
              <a:t>10/15/2020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B7DD22-974B-4D5C-99B5-B17231D8CBB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529668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EEA72-6667-44BC-8553-D6E86D8F1887}" type="datetimeFigureOut">
              <a:rPr lang="en-US" smtClean="0"/>
              <a:t>10/15/2020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B7DD22-974B-4D5C-99B5-B17231D8CBB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756462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BEEA72-6667-44BC-8553-D6E86D8F1887}" type="datetimeFigureOut">
              <a:rPr lang="en-US" smtClean="0"/>
              <a:t>10/15/2020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B7DD22-974B-4D5C-99B5-B17231D8CBB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123368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jpg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rotarycc.com/youth-service/ryla/eryla-forms-library/" TargetMode="External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mailto:Christine.Wisian@gmail.com" TargetMode="External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ismyrotaryclub.org/Ryla/?ID=31" TargetMode="Externa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hyperlink" Target="http://www.leadernu.com/ryla/info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1" name="Rectangle 15">
            <a:extLst>
              <a:ext uri="{FF2B5EF4-FFF2-40B4-BE49-F238E27FC236}">
                <a16:creationId xmlns:a16="http://schemas.microsoft.com/office/drawing/2014/main" id="{D48D9584-D2FD-48CE-9E17-4E250B743B5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A group of people standing in a park&#10;&#10;Description automatically generated">
            <a:extLst>
              <a:ext uri="{FF2B5EF4-FFF2-40B4-BE49-F238E27FC236}">
                <a16:creationId xmlns:a16="http://schemas.microsoft.com/office/drawing/2014/main" id="{3F5130D6-3EA1-424D-AB31-8FE02A20BCF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55" r="1" b="1"/>
          <a:stretch/>
        </p:blipFill>
        <p:spPr>
          <a:xfrm>
            <a:off x="3577219" y="10"/>
            <a:ext cx="4979304" cy="3401558"/>
          </a:xfrm>
          <a:custGeom>
            <a:avLst/>
            <a:gdLst/>
            <a:ahLst/>
            <a:cxnLst/>
            <a:rect l="l" t="t" r="r" b="b"/>
            <a:pathLst>
              <a:path w="4979304" h="3364992">
                <a:moveTo>
                  <a:pt x="0" y="0"/>
                </a:moveTo>
                <a:lnTo>
                  <a:pt x="4211250" y="0"/>
                </a:lnTo>
                <a:lnTo>
                  <a:pt x="4309461" y="192282"/>
                </a:lnTo>
                <a:cubicBezTo>
                  <a:pt x="4697535" y="1033269"/>
                  <a:pt x="4937593" y="2032690"/>
                  <a:pt x="4974907" y="3110424"/>
                </a:cubicBezTo>
                <a:lnTo>
                  <a:pt x="4979304" y="3364992"/>
                </a:lnTo>
                <a:lnTo>
                  <a:pt x="800592" y="3364992"/>
                </a:lnTo>
                <a:lnTo>
                  <a:pt x="797493" y="3185579"/>
                </a:lnTo>
                <a:cubicBezTo>
                  <a:pt x="756786" y="2009870"/>
                  <a:pt x="474799" y="927359"/>
                  <a:pt x="22579" y="42066"/>
                </a:cubicBezTo>
                <a:close/>
              </a:path>
            </a:pathLst>
          </a:custGeom>
        </p:spPr>
      </p:pic>
      <p:pic>
        <p:nvPicPr>
          <p:cNvPr id="11" name="Picture 10" descr="A picture containing grass, outdoor, person, game&#10;&#10;Description automatically generated">
            <a:extLst>
              <a:ext uri="{FF2B5EF4-FFF2-40B4-BE49-F238E27FC236}">
                <a16:creationId xmlns:a16="http://schemas.microsoft.com/office/drawing/2014/main" id="{490D5A11-1079-4953-ACB9-016037A56FD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93" r="5181" b="-3"/>
          <a:stretch/>
        </p:blipFill>
        <p:spPr>
          <a:xfrm>
            <a:off x="7822523" y="3456433"/>
            <a:ext cx="4369477" cy="3401568"/>
          </a:xfrm>
          <a:custGeom>
            <a:avLst/>
            <a:gdLst/>
            <a:ahLst/>
            <a:cxnLst/>
            <a:rect l="l" t="t" r="r" b="b"/>
            <a:pathLst>
              <a:path w="4369477" h="3401568">
                <a:moveTo>
                  <a:pt x="781270" y="0"/>
                </a:moveTo>
                <a:lnTo>
                  <a:pt x="4369477" y="0"/>
                </a:lnTo>
                <a:lnTo>
                  <a:pt x="4369477" y="3401568"/>
                </a:lnTo>
                <a:lnTo>
                  <a:pt x="0" y="3401568"/>
                </a:lnTo>
                <a:lnTo>
                  <a:pt x="1963" y="3397912"/>
                </a:lnTo>
                <a:cubicBezTo>
                  <a:pt x="454182" y="2512619"/>
                  <a:pt x="736170" y="1430108"/>
                  <a:pt x="776876" y="254399"/>
                </a:cubicBezTo>
                <a:close/>
              </a:path>
            </a:pathLst>
          </a:custGeom>
        </p:spPr>
      </p:pic>
      <p:pic>
        <p:nvPicPr>
          <p:cNvPr id="9" name="Picture 8" descr="A group of people standing in the grass&#10;&#10;Description automatically generated">
            <a:extLst>
              <a:ext uri="{FF2B5EF4-FFF2-40B4-BE49-F238E27FC236}">
                <a16:creationId xmlns:a16="http://schemas.microsoft.com/office/drawing/2014/main" id="{355C7AE5-50A3-45AA-9416-4716CF0AFEF0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346"/>
          <a:stretch/>
        </p:blipFill>
        <p:spPr>
          <a:xfrm>
            <a:off x="3630260" y="3456432"/>
            <a:ext cx="4925479" cy="3401568"/>
          </a:xfrm>
          <a:custGeom>
            <a:avLst/>
            <a:gdLst/>
            <a:ahLst/>
            <a:cxnLst/>
            <a:rect l="l" t="t" r="r" b="b"/>
            <a:pathLst>
              <a:path w="4925479" h="3364992">
                <a:moveTo>
                  <a:pt x="749362" y="0"/>
                </a:moveTo>
                <a:lnTo>
                  <a:pt x="4925479" y="0"/>
                </a:lnTo>
                <a:lnTo>
                  <a:pt x="4921868" y="209033"/>
                </a:lnTo>
                <a:cubicBezTo>
                  <a:pt x="4884554" y="1286766"/>
                  <a:pt x="4644496" y="2286187"/>
                  <a:pt x="4256422" y="3127175"/>
                </a:cubicBezTo>
                <a:lnTo>
                  <a:pt x="4134952" y="3364992"/>
                </a:lnTo>
                <a:lnTo>
                  <a:pt x="0" y="3364992"/>
                </a:lnTo>
                <a:lnTo>
                  <a:pt x="79008" y="3202330"/>
                </a:lnTo>
                <a:cubicBezTo>
                  <a:pt x="467082" y="2361343"/>
                  <a:pt x="707140" y="1361922"/>
                  <a:pt x="744454" y="284189"/>
                </a:cubicBezTo>
                <a:close/>
              </a:path>
            </a:pathLst>
          </a:custGeom>
        </p:spPr>
      </p:pic>
      <p:sp useBgFill="1">
        <p:nvSpPr>
          <p:cNvPr id="32" name="Freeform: Shape 17">
            <a:extLst>
              <a:ext uri="{FF2B5EF4-FFF2-40B4-BE49-F238E27FC236}">
                <a16:creationId xmlns:a16="http://schemas.microsoft.com/office/drawing/2014/main" id="{CA17DEF4-6C5D-41C6-8D93-5C7CFD7ADA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397136" cy="6858000"/>
          </a:xfrm>
          <a:custGeom>
            <a:avLst/>
            <a:gdLst>
              <a:gd name="connsiteX0" fmla="*/ 0 w 4397136"/>
              <a:gd name="connsiteY0" fmla="*/ 0 h 6858000"/>
              <a:gd name="connsiteX1" fmla="*/ 3599069 w 4397136"/>
              <a:gd name="connsiteY1" fmla="*/ 0 h 6858000"/>
              <a:gd name="connsiteX2" fmla="*/ 3634072 w 4397136"/>
              <a:gd name="connsiteY2" fmla="*/ 58977 h 6858000"/>
              <a:gd name="connsiteX3" fmla="*/ 4397136 w 4397136"/>
              <a:gd name="connsiteY3" fmla="*/ 3474189 h 6858000"/>
              <a:gd name="connsiteX4" fmla="*/ 3802221 w 4397136"/>
              <a:gd name="connsiteY4" fmla="*/ 6546415 h 6858000"/>
              <a:gd name="connsiteX5" fmla="*/ 3649466 w 4397136"/>
              <a:gd name="connsiteY5" fmla="*/ 6858000 h 6858000"/>
              <a:gd name="connsiteX6" fmla="*/ 0 w 4397136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97136" h="6858000">
                <a:moveTo>
                  <a:pt x="0" y="0"/>
                </a:moveTo>
                <a:lnTo>
                  <a:pt x="3599069" y="0"/>
                </a:lnTo>
                <a:lnTo>
                  <a:pt x="3634072" y="58977"/>
                </a:lnTo>
                <a:cubicBezTo>
                  <a:pt x="4105532" y="933006"/>
                  <a:pt x="4397136" y="2140466"/>
                  <a:pt x="4397136" y="3474189"/>
                </a:cubicBezTo>
                <a:cubicBezTo>
                  <a:pt x="4397136" y="4641197"/>
                  <a:pt x="4173877" y="5711534"/>
                  <a:pt x="3802221" y="6546415"/>
                </a:cubicBezTo>
                <a:lnTo>
                  <a:pt x="3649466" y="6858000"/>
                </a:lnTo>
                <a:lnTo>
                  <a:pt x="0" y="6858000"/>
                </a:lnTo>
                <a:close/>
              </a:path>
            </a:pathLst>
          </a:custGeom>
          <a:ln w="9525">
            <a:solidFill>
              <a:srgbClr val="EFEFEF"/>
            </a:solidFill>
          </a:ln>
          <a:effectLst>
            <a:outerShdw blurRad="50800" dist="38100" algn="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33" name="Freeform: Shape 19">
            <a:extLst>
              <a:ext uri="{FF2B5EF4-FFF2-40B4-BE49-F238E27FC236}">
                <a16:creationId xmlns:a16="http://schemas.microsoft.com/office/drawing/2014/main" id="{22BBC5A3-5C8C-4FB9-AEFF-8778D2C98D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386504" cy="6858000"/>
          </a:xfrm>
          <a:custGeom>
            <a:avLst/>
            <a:gdLst>
              <a:gd name="connsiteX0" fmla="*/ 0 w 4386504"/>
              <a:gd name="connsiteY0" fmla="*/ 0 h 6858000"/>
              <a:gd name="connsiteX1" fmla="*/ 3588437 w 4386504"/>
              <a:gd name="connsiteY1" fmla="*/ 0 h 6858000"/>
              <a:gd name="connsiteX2" fmla="*/ 3623440 w 4386504"/>
              <a:gd name="connsiteY2" fmla="*/ 58977 h 6858000"/>
              <a:gd name="connsiteX3" fmla="*/ 4386504 w 4386504"/>
              <a:gd name="connsiteY3" fmla="*/ 3474189 h 6858000"/>
              <a:gd name="connsiteX4" fmla="*/ 3791589 w 4386504"/>
              <a:gd name="connsiteY4" fmla="*/ 6546415 h 6858000"/>
              <a:gd name="connsiteX5" fmla="*/ 3638834 w 4386504"/>
              <a:gd name="connsiteY5" fmla="*/ 6858000 h 6858000"/>
              <a:gd name="connsiteX6" fmla="*/ 0 w 4386504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86504" h="6858000">
                <a:moveTo>
                  <a:pt x="0" y="0"/>
                </a:moveTo>
                <a:lnTo>
                  <a:pt x="3588437" y="0"/>
                </a:lnTo>
                <a:lnTo>
                  <a:pt x="3623440" y="58977"/>
                </a:lnTo>
                <a:cubicBezTo>
                  <a:pt x="4094900" y="933006"/>
                  <a:pt x="4386504" y="2140466"/>
                  <a:pt x="4386504" y="3474189"/>
                </a:cubicBezTo>
                <a:cubicBezTo>
                  <a:pt x="4386504" y="4641197"/>
                  <a:pt x="4163245" y="5711534"/>
                  <a:pt x="3791589" y="6546415"/>
                </a:cubicBezTo>
                <a:lnTo>
                  <a:pt x="3638834" y="6858000"/>
                </a:lnTo>
                <a:lnTo>
                  <a:pt x="0" y="6858000"/>
                </a:lnTo>
                <a:close/>
              </a:path>
            </a:pathLst>
          </a:cu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38912" y="1508760"/>
            <a:ext cx="3429000" cy="2898648"/>
          </a:xfrm>
        </p:spPr>
        <p:txBody>
          <a:bodyPr>
            <a:normAutofit/>
          </a:bodyPr>
          <a:lstStyle/>
          <a:p>
            <a:pPr algn="l"/>
            <a:r>
              <a:rPr lang="en-US" b="1" dirty="0" err="1"/>
              <a:t>eRYLA</a:t>
            </a:r>
            <a:endParaRPr lang="en-US" b="1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38912" y="4773168"/>
            <a:ext cx="3429000" cy="1335024"/>
          </a:xfrm>
        </p:spPr>
        <p:txBody>
          <a:bodyPr>
            <a:normAutofit/>
          </a:bodyPr>
          <a:lstStyle/>
          <a:p>
            <a:pPr algn="l"/>
            <a:r>
              <a:rPr lang="en-US" sz="2800" dirty="0"/>
              <a:t>District 5930</a:t>
            </a:r>
          </a:p>
          <a:p>
            <a:pPr algn="l"/>
            <a:r>
              <a:rPr lang="en-US" sz="2800" dirty="0"/>
              <a:t>March 11-14, 2021</a:t>
            </a:r>
          </a:p>
        </p:txBody>
      </p:sp>
      <p:sp>
        <p:nvSpPr>
          <p:cNvPr id="34" name="Rectangle 21">
            <a:extLst>
              <a:ext uri="{FF2B5EF4-FFF2-40B4-BE49-F238E27FC236}">
                <a16:creationId xmlns:a16="http://schemas.microsoft.com/office/drawing/2014/main" id="{3BB917E8-D696-4787-96D6-521A9C42F9A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67989" y="346791"/>
            <a:ext cx="146304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" name="Picture 6" descr="A group of people sitting in a room&#10;&#10;Description automatically generated">
            <a:extLst>
              <a:ext uri="{FF2B5EF4-FFF2-40B4-BE49-F238E27FC236}">
                <a16:creationId xmlns:a16="http://schemas.microsoft.com/office/drawing/2014/main" id="{44A706D8-A1E8-4A66-AFD3-B478E1B0B9B4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44" r="6857" b="1"/>
          <a:stretch/>
        </p:blipFill>
        <p:spPr>
          <a:xfrm>
            <a:off x="7845207" y="10"/>
            <a:ext cx="4346795" cy="3401558"/>
          </a:xfrm>
          <a:custGeom>
            <a:avLst/>
            <a:gdLst/>
            <a:ahLst/>
            <a:cxnLst/>
            <a:rect l="l" t="t" r="r" b="b"/>
            <a:pathLst>
              <a:path w="4346795" h="3401568">
                <a:moveTo>
                  <a:pt x="0" y="0"/>
                </a:moveTo>
                <a:lnTo>
                  <a:pt x="4346795" y="0"/>
                </a:lnTo>
                <a:lnTo>
                  <a:pt x="4346795" y="3401568"/>
                </a:lnTo>
                <a:lnTo>
                  <a:pt x="762748" y="3401568"/>
                </a:lnTo>
                <a:lnTo>
                  <a:pt x="751436" y="2963954"/>
                </a:lnTo>
                <a:cubicBezTo>
                  <a:pt x="698408" y="1942163"/>
                  <a:pt x="463174" y="995044"/>
                  <a:pt x="93264" y="192283"/>
                </a:cubicBezTo>
                <a:close/>
              </a:path>
            </a:pathLst>
          </a:custGeom>
        </p:spPr>
      </p:pic>
      <p:sp>
        <p:nvSpPr>
          <p:cNvPr id="35" name="Rectangle 23">
            <a:extLst>
              <a:ext uri="{FF2B5EF4-FFF2-40B4-BE49-F238E27FC236}">
                <a16:creationId xmlns:a16="http://schemas.microsoft.com/office/drawing/2014/main" id="{39F4C545-E278-42ED-9B78-2EBA464444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38912" y="4544568"/>
            <a:ext cx="3414966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Picture 7" descr="Logo&#10;&#10;Description automatically generated">
            <a:extLst>
              <a:ext uri="{FF2B5EF4-FFF2-40B4-BE49-F238E27FC236}">
                <a16:creationId xmlns:a16="http://schemas.microsoft.com/office/drawing/2014/main" id="{D9C3C0A2-80CA-4591-BE30-65DE0CC46D85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3" y="1984430"/>
            <a:ext cx="3999345" cy="12891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70277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F94AA2BD-2E3F-4B1D-8127-5744B81153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411480" y="987552"/>
            <a:ext cx="4485861" cy="1088136"/>
          </a:xfrm>
        </p:spPr>
        <p:txBody>
          <a:bodyPr anchor="b">
            <a:normAutofit/>
          </a:bodyPr>
          <a:lstStyle/>
          <a:p>
            <a:r>
              <a:rPr lang="en-US" sz="3400" b="1" i="1" dirty="0"/>
              <a:t>What is </a:t>
            </a:r>
            <a:r>
              <a:rPr lang="en-US" sz="3400" b="1" i="1" dirty="0" err="1"/>
              <a:t>eRYLA</a:t>
            </a:r>
            <a:r>
              <a:rPr lang="en-US" sz="3400" b="1" i="1" dirty="0"/>
              <a:t>?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4BD02261-2DC8-4AA8-9E16-7751AE8924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649223" y="387939"/>
            <a:ext cx="73152" cy="54864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3D752CF2-2291-40B5-B462-C17B174C10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11480" y="2286000"/>
            <a:ext cx="438912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2" name="Content Placeholder 5"/>
          <p:cNvSpPr>
            <a:spLocks noGrp="1"/>
          </p:cNvSpPr>
          <p:nvPr>
            <p:ph idx="1"/>
          </p:nvPr>
        </p:nvSpPr>
        <p:spPr>
          <a:xfrm>
            <a:off x="411479" y="2688336"/>
            <a:ext cx="4498848" cy="3584448"/>
          </a:xfrm>
        </p:spPr>
        <p:txBody>
          <a:bodyPr anchor="t">
            <a:normAutofit/>
          </a:bodyPr>
          <a:lstStyle/>
          <a:p>
            <a:r>
              <a:rPr lang="en-US" sz="2400" dirty="0"/>
              <a:t>Leadership Camp for HS school sophomores &amp; juniors</a:t>
            </a:r>
          </a:p>
          <a:p>
            <a:r>
              <a:rPr lang="en-US" sz="2400" dirty="0"/>
              <a:t>Experiential programming developed by professional youth educators of Leader NU, LLC</a:t>
            </a:r>
          </a:p>
          <a:p>
            <a:r>
              <a:rPr lang="en-US" sz="2400" dirty="0"/>
              <a:t>Fun, challenging, hands-on team learning experience based on the in-person camp</a:t>
            </a:r>
          </a:p>
          <a:p>
            <a:endParaRPr lang="en-US" sz="1800" dirty="0"/>
          </a:p>
        </p:txBody>
      </p:sp>
      <p:pic>
        <p:nvPicPr>
          <p:cNvPr id="3" name="Picture 2" descr="A group of people standing in front of a crowd&#10;&#10;Description automatically generated">
            <a:extLst>
              <a:ext uri="{FF2B5EF4-FFF2-40B4-BE49-F238E27FC236}">
                <a16:creationId xmlns:a16="http://schemas.microsoft.com/office/drawing/2014/main" id="{F162D5C7-A196-4D34-B54D-5D814A82A4D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225" r="2" b="22278"/>
          <a:stretch/>
        </p:blipFill>
        <p:spPr>
          <a:xfrm>
            <a:off x="5308052" y="10"/>
            <a:ext cx="6883948" cy="6857990"/>
          </a:xfrm>
          <a:custGeom>
            <a:avLst/>
            <a:gdLst/>
            <a:ahLst/>
            <a:cxnLst/>
            <a:rect l="l" t="t" r="r" b="b"/>
            <a:pathLst>
              <a:path w="6883948" h="6858000">
                <a:moveTo>
                  <a:pt x="365648" y="0"/>
                </a:moveTo>
                <a:lnTo>
                  <a:pt x="6883948" y="0"/>
                </a:lnTo>
                <a:lnTo>
                  <a:pt x="6883948" y="6858000"/>
                </a:lnTo>
                <a:lnTo>
                  <a:pt x="365648" y="6858000"/>
                </a:lnTo>
                <a:lnTo>
                  <a:pt x="360213" y="6835050"/>
                </a:lnTo>
                <a:cubicBezTo>
                  <a:pt x="128263" y="5788167"/>
                  <a:pt x="0" y="4637179"/>
                  <a:pt x="0" y="3429001"/>
                </a:cubicBezTo>
                <a:cubicBezTo>
                  <a:pt x="0" y="2220824"/>
                  <a:pt x="128263" y="1069835"/>
                  <a:pt x="360213" y="22952"/>
                </a:cubicBezTo>
                <a:close/>
              </a:path>
            </a:pathLst>
          </a:custGeom>
          <a:effectLst>
            <a:outerShdw blurRad="50800" dist="38100" dir="10800000" algn="r" rotWithShape="0">
              <a:schemeClr val="bg1">
                <a:lumMod val="85000"/>
                <a:alpha val="30000"/>
              </a:schemeClr>
            </a:outerShdw>
          </a:effectLst>
        </p:spPr>
      </p:pic>
    </p:spTree>
    <p:extLst>
      <p:ext uri="{BB962C8B-B14F-4D97-AF65-F5344CB8AC3E}">
        <p14:creationId xmlns:p14="http://schemas.microsoft.com/office/powerpoint/2010/main" val="31154313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" name="Rectangle 19">
            <a:extLst>
              <a:ext uri="{FF2B5EF4-FFF2-40B4-BE49-F238E27FC236}">
                <a16:creationId xmlns:a16="http://schemas.microsoft.com/office/drawing/2014/main" id="{6B5E2835-4E47-45B3-9CFE-732FF7B054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162D5C7-A196-4D34-B54D-5D814A82A4D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4200"/>
          <a:stretch/>
        </p:blipFill>
        <p:spPr>
          <a:xfrm>
            <a:off x="3242695" y="10"/>
            <a:ext cx="8949307" cy="6857990"/>
          </a:xfrm>
          <a:custGeom>
            <a:avLst/>
            <a:gdLst/>
            <a:ahLst/>
            <a:cxnLst/>
            <a:rect l="l" t="t" r="r" b="b"/>
            <a:pathLst>
              <a:path w="8949307" h="6858000">
                <a:moveTo>
                  <a:pt x="0" y="0"/>
                </a:moveTo>
                <a:lnTo>
                  <a:pt x="8949307" y="0"/>
                </a:lnTo>
                <a:lnTo>
                  <a:pt x="8949307" y="6858000"/>
                </a:lnTo>
                <a:lnTo>
                  <a:pt x="0" y="6858000"/>
                </a:lnTo>
                <a:lnTo>
                  <a:pt x="62983" y="6788730"/>
                </a:lnTo>
                <a:cubicBezTo>
                  <a:pt x="773509" y="5928900"/>
                  <a:pt x="1212979" y="4741056"/>
                  <a:pt x="1212979" y="3429000"/>
                </a:cubicBezTo>
                <a:cubicBezTo>
                  <a:pt x="1212979" y="2116944"/>
                  <a:pt x="773509" y="929100"/>
                  <a:pt x="62983" y="69271"/>
                </a:cubicBezTo>
                <a:close/>
              </a:path>
            </a:pathLst>
          </a:custGeom>
        </p:spPr>
      </p:pic>
      <p:sp useBgFill="1">
        <p:nvSpPr>
          <p:cNvPr id="22" name="Freeform: Shape 21">
            <a:extLst>
              <a:ext uri="{FF2B5EF4-FFF2-40B4-BE49-F238E27FC236}">
                <a16:creationId xmlns:a16="http://schemas.microsoft.com/office/drawing/2014/main" id="{5B45AD5D-AA52-4F7B-9362-576A39AD9E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4455673" cy="6858000"/>
          </a:xfrm>
          <a:custGeom>
            <a:avLst/>
            <a:gdLst>
              <a:gd name="connsiteX0" fmla="*/ 0 w 4455673"/>
              <a:gd name="connsiteY0" fmla="*/ 0 h 6858000"/>
              <a:gd name="connsiteX1" fmla="*/ 3242695 w 4455673"/>
              <a:gd name="connsiteY1" fmla="*/ 0 h 6858000"/>
              <a:gd name="connsiteX2" fmla="*/ 3305678 w 4455673"/>
              <a:gd name="connsiteY2" fmla="*/ 69271 h 6858000"/>
              <a:gd name="connsiteX3" fmla="*/ 4455673 w 4455673"/>
              <a:gd name="connsiteY3" fmla="*/ 3429000 h 6858000"/>
              <a:gd name="connsiteX4" fmla="*/ 3305678 w 4455673"/>
              <a:gd name="connsiteY4" fmla="*/ 6788730 h 6858000"/>
              <a:gd name="connsiteX5" fmla="*/ 3242695 w 4455673"/>
              <a:gd name="connsiteY5" fmla="*/ 6858000 h 6858000"/>
              <a:gd name="connsiteX6" fmla="*/ 0 w 4455673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455673" h="6858000">
                <a:moveTo>
                  <a:pt x="0" y="0"/>
                </a:moveTo>
                <a:lnTo>
                  <a:pt x="3242695" y="0"/>
                </a:lnTo>
                <a:lnTo>
                  <a:pt x="3305678" y="69271"/>
                </a:lnTo>
                <a:cubicBezTo>
                  <a:pt x="4016204" y="929100"/>
                  <a:pt x="4455673" y="2116944"/>
                  <a:pt x="4455673" y="3429000"/>
                </a:cubicBezTo>
                <a:cubicBezTo>
                  <a:pt x="4455673" y="4741056"/>
                  <a:pt x="4016204" y="5928900"/>
                  <a:pt x="3305678" y="6788730"/>
                </a:cubicBezTo>
                <a:lnTo>
                  <a:pt x="3242695" y="6858000"/>
                </a:lnTo>
                <a:lnTo>
                  <a:pt x="0" y="6858000"/>
                </a:lnTo>
                <a:close/>
              </a:path>
            </a:pathLst>
          </a:custGeom>
          <a:ln w="9525">
            <a:solidFill>
              <a:srgbClr val="D5D5D5"/>
            </a:solidFill>
          </a:ln>
          <a:effectLst>
            <a:outerShdw blurRad="50800" dist="38100" algn="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24" name="Freeform: Shape 23">
            <a:extLst>
              <a:ext uri="{FF2B5EF4-FFF2-40B4-BE49-F238E27FC236}">
                <a16:creationId xmlns:a16="http://schemas.microsoft.com/office/drawing/2014/main" id="{AEDD7960-4866-4399-BEF6-DD1431AB4E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446529" cy="6858000"/>
          </a:xfrm>
          <a:custGeom>
            <a:avLst/>
            <a:gdLst>
              <a:gd name="connsiteX0" fmla="*/ 0 w 4446529"/>
              <a:gd name="connsiteY0" fmla="*/ 0 h 6858000"/>
              <a:gd name="connsiteX1" fmla="*/ 3233551 w 4446529"/>
              <a:gd name="connsiteY1" fmla="*/ 0 h 6858000"/>
              <a:gd name="connsiteX2" fmla="*/ 3296534 w 4446529"/>
              <a:gd name="connsiteY2" fmla="*/ 69271 h 6858000"/>
              <a:gd name="connsiteX3" fmla="*/ 4446529 w 4446529"/>
              <a:gd name="connsiteY3" fmla="*/ 3429000 h 6858000"/>
              <a:gd name="connsiteX4" fmla="*/ 3296534 w 4446529"/>
              <a:gd name="connsiteY4" fmla="*/ 6788730 h 6858000"/>
              <a:gd name="connsiteX5" fmla="*/ 3233551 w 4446529"/>
              <a:gd name="connsiteY5" fmla="*/ 6858000 h 6858000"/>
              <a:gd name="connsiteX6" fmla="*/ 0 w 4446529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446529" h="6858000">
                <a:moveTo>
                  <a:pt x="0" y="0"/>
                </a:moveTo>
                <a:lnTo>
                  <a:pt x="3233551" y="0"/>
                </a:lnTo>
                <a:lnTo>
                  <a:pt x="3296534" y="69271"/>
                </a:lnTo>
                <a:cubicBezTo>
                  <a:pt x="4007060" y="929100"/>
                  <a:pt x="4446529" y="2116944"/>
                  <a:pt x="4446529" y="3429000"/>
                </a:cubicBezTo>
                <a:cubicBezTo>
                  <a:pt x="4446529" y="4741056"/>
                  <a:pt x="4007060" y="5928900"/>
                  <a:pt x="3296534" y="6788730"/>
                </a:cubicBezTo>
                <a:lnTo>
                  <a:pt x="3233551" y="6858000"/>
                </a:lnTo>
                <a:lnTo>
                  <a:pt x="0" y="6858000"/>
                </a:lnTo>
                <a:close/>
              </a:path>
            </a:pathLst>
          </a:cu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371094" y="1161288"/>
            <a:ext cx="3438144" cy="1125728"/>
          </a:xfrm>
        </p:spPr>
        <p:txBody>
          <a:bodyPr anchor="b">
            <a:normAutofit/>
          </a:bodyPr>
          <a:lstStyle/>
          <a:p>
            <a:r>
              <a:rPr lang="en-US" sz="3400" b="1" i="1" dirty="0"/>
              <a:t>What is </a:t>
            </a:r>
            <a:r>
              <a:rPr lang="en-US" sz="3400" b="1" i="1" dirty="0" err="1"/>
              <a:t>eRYLA</a:t>
            </a:r>
            <a:r>
              <a:rPr lang="en-US" sz="3400" b="1" i="1" dirty="0"/>
              <a:t>?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55D4142C-5077-457F-A6AD-3FECFDB396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662559" y="605790"/>
            <a:ext cx="73152" cy="54864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7A5F0580-5EE9-419F-96EE-B6529EF6E7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8244" y="2443480"/>
            <a:ext cx="333756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2" name="Content Placeholder 5"/>
          <p:cNvSpPr>
            <a:spLocks noGrp="1"/>
          </p:cNvSpPr>
          <p:nvPr>
            <p:ph idx="1"/>
          </p:nvPr>
        </p:nvSpPr>
        <p:spPr>
          <a:xfrm>
            <a:off x="371094" y="2718054"/>
            <a:ext cx="3637488" cy="3207258"/>
          </a:xfrm>
        </p:spPr>
        <p:txBody>
          <a:bodyPr anchor="t">
            <a:noAutofit/>
          </a:bodyPr>
          <a:lstStyle/>
          <a:p>
            <a:r>
              <a:rPr lang="en-US" sz="2400" dirty="0"/>
              <a:t>Pathway to advanced Rotary - sponsored youth leadership training</a:t>
            </a:r>
          </a:p>
          <a:p>
            <a:r>
              <a:rPr lang="en-US" sz="2400" dirty="0"/>
              <a:t>Campers sponsored by District 5930 Rotary Clubs</a:t>
            </a:r>
          </a:p>
          <a:p>
            <a:r>
              <a:rPr lang="en-US" sz="2400" dirty="0"/>
              <a:t>Organized by the Rotary Club of Corpus Christi</a:t>
            </a:r>
          </a:p>
          <a:p>
            <a:r>
              <a:rPr lang="en-US" sz="2400" dirty="0"/>
              <a:t>Interactive virtual delivery via Zoom</a:t>
            </a:r>
          </a:p>
        </p:txBody>
      </p:sp>
    </p:spTree>
    <p:extLst>
      <p:ext uri="{BB962C8B-B14F-4D97-AF65-F5344CB8AC3E}">
        <p14:creationId xmlns:p14="http://schemas.microsoft.com/office/powerpoint/2010/main" val="256427701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560AFAAC-EA6C-45A9-9E03-C9C9F0193B4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A group of people standing around each other&#10;&#10;Description automatically generated">
            <a:extLst>
              <a:ext uri="{FF2B5EF4-FFF2-40B4-BE49-F238E27FC236}">
                <a16:creationId xmlns:a16="http://schemas.microsoft.com/office/drawing/2014/main" id="{EE924AFB-237C-4C30-9A91-6983544AEA7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934" r="811" b="2"/>
          <a:stretch/>
        </p:blipFill>
        <p:spPr>
          <a:xfrm>
            <a:off x="4883022" y="10"/>
            <a:ext cx="7308978" cy="6857990"/>
          </a:xfrm>
          <a:custGeom>
            <a:avLst/>
            <a:gdLst/>
            <a:ahLst/>
            <a:cxnLst/>
            <a:rect l="l" t="t" r="r" b="b"/>
            <a:pathLst>
              <a:path w="7308978" h="6858000">
                <a:moveTo>
                  <a:pt x="0" y="0"/>
                </a:moveTo>
                <a:lnTo>
                  <a:pt x="7308978" y="0"/>
                </a:lnTo>
                <a:lnTo>
                  <a:pt x="7308978" y="6858000"/>
                </a:lnTo>
                <a:lnTo>
                  <a:pt x="0" y="6858000"/>
                </a:lnTo>
                <a:lnTo>
                  <a:pt x="62983" y="6788730"/>
                </a:lnTo>
                <a:cubicBezTo>
                  <a:pt x="773509" y="5928900"/>
                  <a:pt x="1212978" y="4741056"/>
                  <a:pt x="1212978" y="3429000"/>
                </a:cubicBezTo>
                <a:cubicBezTo>
                  <a:pt x="1212978" y="2116944"/>
                  <a:pt x="773509" y="929100"/>
                  <a:pt x="62983" y="69271"/>
                </a:cubicBezTo>
                <a:close/>
              </a:path>
            </a:pathLst>
          </a:custGeom>
        </p:spPr>
      </p:pic>
      <p:sp useBgFill="1">
        <p:nvSpPr>
          <p:cNvPr id="12" name="Freeform: Shape 11">
            <a:extLst>
              <a:ext uri="{FF2B5EF4-FFF2-40B4-BE49-F238E27FC236}">
                <a16:creationId xmlns:a16="http://schemas.microsoft.com/office/drawing/2014/main" id="{83549E37-C86B-4401-90BD-D8BF83859F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6096001" cy="6858000"/>
          </a:xfrm>
          <a:custGeom>
            <a:avLst/>
            <a:gdLst>
              <a:gd name="connsiteX0" fmla="*/ 0 w 6096001"/>
              <a:gd name="connsiteY0" fmla="*/ 0 h 6858000"/>
              <a:gd name="connsiteX1" fmla="*/ 4883023 w 6096001"/>
              <a:gd name="connsiteY1" fmla="*/ 0 h 6858000"/>
              <a:gd name="connsiteX2" fmla="*/ 4946006 w 6096001"/>
              <a:gd name="connsiteY2" fmla="*/ 69271 h 6858000"/>
              <a:gd name="connsiteX3" fmla="*/ 6096001 w 6096001"/>
              <a:gd name="connsiteY3" fmla="*/ 3429000 h 6858000"/>
              <a:gd name="connsiteX4" fmla="*/ 4946006 w 6096001"/>
              <a:gd name="connsiteY4" fmla="*/ 6788730 h 6858000"/>
              <a:gd name="connsiteX5" fmla="*/ 4883023 w 6096001"/>
              <a:gd name="connsiteY5" fmla="*/ 6858000 h 6858000"/>
              <a:gd name="connsiteX6" fmla="*/ 0 w 609600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096001" h="6858000">
                <a:moveTo>
                  <a:pt x="0" y="0"/>
                </a:moveTo>
                <a:lnTo>
                  <a:pt x="4883023" y="0"/>
                </a:lnTo>
                <a:lnTo>
                  <a:pt x="4946006" y="69271"/>
                </a:lnTo>
                <a:cubicBezTo>
                  <a:pt x="5656532" y="929100"/>
                  <a:pt x="6096001" y="2116944"/>
                  <a:pt x="6096001" y="3429000"/>
                </a:cubicBezTo>
                <a:cubicBezTo>
                  <a:pt x="6096001" y="4741056"/>
                  <a:pt x="5656532" y="5928900"/>
                  <a:pt x="4946006" y="6788730"/>
                </a:cubicBezTo>
                <a:lnTo>
                  <a:pt x="4883023" y="6858000"/>
                </a:lnTo>
                <a:lnTo>
                  <a:pt x="0" y="6858000"/>
                </a:lnTo>
                <a:close/>
              </a:path>
            </a:pathLst>
          </a:custGeom>
          <a:ln w="9525">
            <a:solidFill>
              <a:srgbClr val="EFEFEF"/>
            </a:solidFill>
          </a:ln>
          <a:effectLst>
            <a:outerShdw blurRad="50800" dist="38100" algn="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4" name="Freeform: Shape 13">
            <a:extLst>
              <a:ext uri="{FF2B5EF4-FFF2-40B4-BE49-F238E27FC236}">
                <a16:creationId xmlns:a16="http://schemas.microsoft.com/office/drawing/2014/main" id="{8A17784E-76D8-4521-A77D-0D2EBB9230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6086857" cy="6858000"/>
          </a:xfrm>
          <a:custGeom>
            <a:avLst/>
            <a:gdLst>
              <a:gd name="connsiteX0" fmla="*/ 0 w 6086857"/>
              <a:gd name="connsiteY0" fmla="*/ 0 h 6858000"/>
              <a:gd name="connsiteX1" fmla="*/ 4873879 w 6086857"/>
              <a:gd name="connsiteY1" fmla="*/ 0 h 6858000"/>
              <a:gd name="connsiteX2" fmla="*/ 4936862 w 6086857"/>
              <a:gd name="connsiteY2" fmla="*/ 69271 h 6858000"/>
              <a:gd name="connsiteX3" fmla="*/ 6086857 w 6086857"/>
              <a:gd name="connsiteY3" fmla="*/ 3429000 h 6858000"/>
              <a:gd name="connsiteX4" fmla="*/ 4936862 w 6086857"/>
              <a:gd name="connsiteY4" fmla="*/ 6788730 h 6858000"/>
              <a:gd name="connsiteX5" fmla="*/ 4873879 w 6086857"/>
              <a:gd name="connsiteY5" fmla="*/ 6858000 h 6858000"/>
              <a:gd name="connsiteX6" fmla="*/ 0 w 6086857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086857" h="6858000">
                <a:moveTo>
                  <a:pt x="0" y="0"/>
                </a:moveTo>
                <a:lnTo>
                  <a:pt x="4873879" y="0"/>
                </a:lnTo>
                <a:lnTo>
                  <a:pt x="4936862" y="69271"/>
                </a:lnTo>
                <a:cubicBezTo>
                  <a:pt x="5647388" y="929100"/>
                  <a:pt x="6086857" y="2116944"/>
                  <a:pt x="6086857" y="3429000"/>
                </a:cubicBezTo>
                <a:cubicBezTo>
                  <a:pt x="6086857" y="4741056"/>
                  <a:pt x="5647388" y="5928900"/>
                  <a:pt x="4936862" y="6788730"/>
                </a:cubicBezTo>
                <a:lnTo>
                  <a:pt x="4873879" y="6858000"/>
                </a:lnTo>
                <a:lnTo>
                  <a:pt x="0" y="6858000"/>
                </a:lnTo>
                <a:close/>
              </a:path>
            </a:pathLst>
          </a:cu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4904" y="856488"/>
            <a:ext cx="4992624" cy="1243584"/>
          </a:xfrm>
        </p:spPr>
        <p:txBody>
          <a:bodyPr anchor="ctr">
            <a:normAutofit/>
          </a:bodyPr>
          <a:lstStyle/>
          <a:p>
            <a:r>
              <a:rPr lang="en-US" sz="3400" b="1" i="1" dirty="0"/>
              <a:t>How is </a:t>
            </a:r>
            <a:r>
              <a:rPr lang="en-US" sz="3400" b="1" i="1" dirty="0" err="1"/>
              <a:t>eRYLA</a:t>
            </a:r>
            <a:r>
              <a:rPr lang="en-US" sz="3400" b="1" i="1" dirty="0"/>
              <a:t> different than RYLA?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C0036C6B-F09C-4EAB-AE02-8D056EE748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124325"/>
            <a:ext cx="128016" cy="65390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FC8D5885-2804-4D3C-BE31-902E4D3279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37769" y="2195336"/>
            <a:ext cx="498348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4903" y="2522949"/>
            <a:ext cx="5277751" cy="3402363"/>
          </a:xfrm>
        </p:spPr>
        <p:txBody>
          <a:bodyPr anchor="t">
            <a:normAutofit/>
          </a:bodyPr>
          <a:lstStyle/>
          <a:p>
            <a:r>
              <a:rPr lang="en-US" sz="2400" dirty="0"/>
              <a:t>Virtual Camp – all interaction via ZOOM</a:t>
            </a:r>
          </a:p>
          <a:p>
            <a:r>
              <a:rPr lang="en-US" sz="2400" dirty="0"/>
              <a:t>Timing – no conflict with school day – evenings and weekends only</a:t>
            </a:r>
          </a:p>
          <a:p>
            <a:r>
              <a:rPr lang="en-US" sz="2400" dirty="0"/>
              <a:t>All camp materials, T-shirt, etc. are shipped to camper’s home</a:t>
            </a:r>
          </a:p>
          <a:p>
            <a:r>
              <a:rPr lang="en-US" sz="2400" dirty="0"/>
              <a:t>Prospective campers apply on-line, one page form</a:t>
            </a:r>
          </a:p>
          <a:p>
            <a:endParaRPr lang="en-US" sz="2000" dirty="0"/>
          </a:p>
          <a:p>
            <a:pPr marL="0" indent="0">
              <a:buNone/>
            </a:pP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282939130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F94AA2BD-2E3F-4B1D-8127-5744B81153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1480" y="987552"/>
            <a:ext cx="4896572" cy="1088136"/>
          </a:xfrm>
        </p:spPr>
        <p:txBody>
          <a:bodyPr anchor="b">
            <a:normAutofit/>
          </a:bodyPr>
          <a:lstStyle/>
          <a:p>
            <a:r>
              <a:rPr lang="en-US" sz="3400" b="1" i="1" dirty="0"/>
              <a:t>How is </a:t>
            </a:r>
            <a:r>
              <a:rPr lang="en-US" sz="3400" b="1" i="1" dirty="0" err="1"/>
              <a:t>eRYLA</a:t>
            </a:r>
            <a:r>
              <a:rPr lang="en-US" sz="3400" b="1" i="1" dirty="0"/>
              <a:t> different than RYLA?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4BD02261-2DC8-4AA8-9E16-7751AE8924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649223" y="387939"/>
            <a:ext cx="73152" cy="54864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D752CF2-2291-40B5-B462-C17B174C10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11480" y="2286000"/>
            <a:ext cx="438912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1479" y="2688336"/>
            <a:ext cx="4498848" cy="3584448"/>
          </a:xfrm>
        </p:spPr>
        <p:txBody>
          <a:bodyPr anchor="t">
            <a:normAutofit/>
          </a:bodyPr>
          <a:lstStyle/>
          <a:p>
            <a:r>
              <a:rPr lang="en-US" sz="2400" dirty="0"/>
              <a:t>Clubs direct prospective campers to the on-line application site</a:t>
            </a:r>
          </a:p>
          <a:p>
            <a:r>
              <a:rPr lang="en-US" sz="2400" dirty="0"/>
              <a:t>No packet of application papers to gather, exchange, submit (yeah!)</a:t>
            </a:r>
          </a:p>
          <a:p>
            <a:r>
              <a:rPr lang="en-US" sz="2400" dirty="0"/>
              <a:t>Clubs can review applications or let Rotary Club of Corpus Christi screen applications and notify clubs of qualified applicants</a:t>
            </a:r>
          </a:p>
          <a:p>
            <a:endParaRPr lang="en-US" sz="1800" dirty="0"/>
          </a:p>
        </p:txBody>
      </p:sp>
      <p:pic>
        <p:nvPicPr>
          <p:cNvPr id="5" name="Picture 4" descr="A picture containing person, outdoor, person, child&#10;&#10;Description automatically generated">
            <a:extLst>
              <a:ext uri="{FF2B5EF4-FFF2-40B4-BE49-F238E27FC236}">
                <a16:creationId xmlns:a16="http://schemas.microsoft.com/office/drawing/2014/main" id="{5F293CB5-080F-4C82-B0EA-08404274EB2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54" r="30042" b="-1"/>
          <a:stretch/>
        </p:blipFill>
        <p:spPr>
          <a:xfrm>
            <a:off x="5308052" y="10"/>
            <a:ext cx="6883948" cy="6857990"/>
          </a:xfrm>
          <a:custGeom>
            <a:avLst/>
            <a:gdLst/>
            <a:ahLst/>
            <a:cxnLst/>
            <a:rect l="l" t="t" r="r" b="b"/>
            <a:pathLst>
              <a:path w="6883948" h="6858000">
                <a:moveTo>
                  <a:pt x="365648" y="0"/>
                </a:moveTo>
                <a:lnTo>
                  <a:pt x="6883948" y="0"/>
                </a:lnTo>
                <a:lnTo>
                  <a:pt x="6883948" y="6858000"/>
                </a:lnTo>
                <a:lnTo>
                  <a:pt x="365648" y="6858000"/>
                </a:lnTo>
                <a:lnTo>
                  <a:pt x="360213" y="6835050"/>
                </a:lnTo>
                <a:cubicBezTo>
                  <a:pt x="128263" y="5788167"/>
                  <a:pt x="0" y="4637179"/>
                  <a:pt x="0" y="3429001"/>
                </a:cubicBezTo>
                <a:cubicBezTo>
                  <a:pt x="0" y="2220824"/>
                  <a:pt x="128263" y="1069835"/>
                  <a:pt x="360213" y="22952"/>
                </a:cubicBezTo>
                <a:close/>
              </a:path>
            </a:pathLst>
          </a:custGeom>
          <a:effectLst>
            <a:outerShdw blurRad="50800" dist="38100" dir="10800000" algn="r" rotWithShape="0">
              <a:schemeClr val="bg1">
                <a:lumMod val="85000"/>
                <a:alpha val="30000"/>
              </a:schemeClr>
            </a:outerShdw>
          </a:effectLst>
        </p:spPr>
      </p:pic>
    </p:spTree>
    <p:extLst>
      <p:ext uri="{BB962C8B-B14F-4D97-AF65-F5344CB8AC3E}">
        <p14:creationId xmlns:p14="http://schemas.microsoft.com/office/powerpoint/2010/main" val="246455331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65430" y="629268"/>
            <a:ext cx="6586491" cy="1286160"/>
          </a:xfrm>
        </p:spPr>
        <p:txBody>
          <a:bodyPr anchor="b">
            <a:normAutofit/>
          </a:bodyPr>
          <a:lstStyle/>
          <a:p>
            <a:r>
              <a:rPr lang="en-US" sz="3400" b="1" i="1" dirty="0"/>
              <a:t>eRYLA: when, how?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65431" y="2438400"/>
            <a:ext cx="6586489" cy="3785419"/>
          </a:xfrm>
        </p:spPr>
        <p:txBody>
          <a:bodyPr>
            <a:normAutofit/>
          </a:bodyPr>
          <a:lstStyle/>
          <a:p>
            <a:r>
              <a:rPr lang="en-US" sz="2400" dirty="0"/>
              <a:t>When: Thursday, Friday evening, Saturday, half Sunday, March 11-14,2021</a:t>
            </a:r>
          </a:p>
          <a:p>
            <a:r>
              <a:rPr lang="en-US" sz="2400" dirty="0"/>
              <a:t>How: Campers MUST have computer (laptop or desktop with microphone &amp; camera)and internet access (smartphones are not sufficient)</a:t>
            </a:r>
          </a:p>
          <a:p>
            <a:r>
              <a:rPr lang="en-US" sz="2400" dirty="0"/>
              <a:t>How: Campers MUST commit to full camp participation</a:t>
            </a:r>
          </a:p>
        </p:txBody>
      </p:sp>
      <p:pic>
        <p:nvPicPr>
          <p:cNvPr id="5" name="Picture 4" descr="A group of people standing in the grass&#10;&#10;Description automatically generated">
            <a:extLst>
              <a:ext uri="{FF2B5EF4-FFF2-40B4-BE49-F238E27FC236}">
                <a16:creationId xmlns:a16="http://schemas.microsoft.com/office/drawing/2014/main" id="{34BF4C93-8355-4BD1-89B3-BB89845512A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207"/>
          <a:stretch/>
        </p:blipFill>
        <p:spPr>
          <a:xfrm>
            <a:off x="20" y="10"/>
            <a:ext cx="4635571" cy="6857990"/>
          </a:xfrm>
          <a:prstGeom prst="rect">
            <a:avLst/>
          </a:prstGeom>
          <a:effectLst/>
        </p:spPr>
      </p:pic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A7F400EE-A8A5-48AF-B4D6-291B52C6F0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080934" y="2115117"/>
            <a:ext cx="6309360" cy="0"/>
          </a:xfrm>
          <a:prstGeom prst="line">
            <a:avLst/>
          </a:prstGeom>
          <a:ln w="19050">
            <a:solidFill>
              <a:srgbClr val="B7786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0410221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560AFAAC-EA6C-45A9-9E03-C9C9F0193B4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A group of people around each other&#10;&#10;Description automatically generated">
            <a:extLst>
              <a:ext uri="{FF2B5EF4-FFF2-40B4-BE49-F238E27FC236}">
                <a16:creationId xmlns:a16="http://schemas.microsoft.com/office/drawing/2014/main" id="{2D5E3373-39EA-442D-B438-839B8235E38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2" b="2512"/>
          <a:stretch/>
        </p:blipFill>
        <p:spPr>
          <a:xfrm>
            <a:off x="5033818" y="10"/>
            <a:ext cx="7158181" cy="6857990"/>
          </a:xfrm>
          <a:custGeom>
            <a:avLst/>
            <a:gdLst/>
            <a:ahLst/>
            <a:cxnLst/>
            <a:rect l="l" t="t" r="r" b="b"/>
            <a:pathLst>
              <a:path w="7308978" h="6858000">
                <a:moveTo>
                  <a:pt x="0" y="0"/>
                </a:moveTo>
                <a:lnTo>
                  <a:pt x="7308978" y="0"/>
                </a:lnTo>
                <a:lnTo>
                  <a:pt x="7308978" y="6858000"/>
                </a:lnTo>
                <a:lnTo>
                  <a:pt x="0" y="6858000"/>
                </a:lnTo>
                <a:lnTo>
                  <a:pt x="62983" y="6788730"/>
                </a:lnTo>
                <a:cubicBezTo>
                  <a:pt x="773509" y="5928900"/>
                  <a:pt x="1212978" y="4741056"/>
                  <a:pt x="1212978" y="3429000"/>
                </a:cubicBezTo>
                <a:cubicBezTo>
                  <a:pt x="1212978" y="2116944"/>
                  <a:pt x="773509" y="929100"/>
                  <a:pt x="62983" y="69271"/>
                </a:cubicBezTo>
                <a:close/>
              </a:path>
            </a:pathLst>
          </a:custGeom>
        </p:spPr>
      </p:pic>
      <p:sp useBgFill="1">
        <p:nvSpPr>
          <p:cNvPr id="12" name="Freeform: Shape 11">
            <a:extLst>
              <a:ext uri="{FF2B5EF4-FFF2-40B4-BE49-F238E27FC236}">
                <a16:creationId xmlns:a16="http://schemas.microsoft.com/office/drawing/2014/main" id="{83549E37-C86B-4401-90BD-D8BF83859F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6096001" cy="6858000"/>
          </a:xfrm>
          <a:custGeom>
            <a:avLst/>
            <a:gdLst>
              <a:gd name="connsiteX0" fmla="*/ 0 w 6096001"/>
              <a:gd name="connsiteY0" fmla="*/ 0 h 6858000"/>
              <a:gd name="connsiteX1" fmla="*/ 4883023 w 6096001"/>
              <a:gd name="connsiteY1" fmla="*/ 0 h 6858000"/>
              <a:gd name="connsiteX2" fmla="*/ 4946006 w 6096001"/>
              <a:gd name="connsiteY2" fmla="*/ 69271 h 6858000"/>
              <a:gd name="connsiteX3" fmla="*/ 6096001 w 6096001"/>
              <a:gd name="connsiteY3" fmla="*/ 3429000 h 6858000"/>
              <a:gd name="connsiteX4" fmla="*/ 4946006 w 6096001"/>
              <a:gd name="connsiteY4" fmla="*/ 6788730 h 6858000"/>
              <a:gd name="connsiteX5" fmla="*/ 4883023 w 6096001"/>
              <a:gd name="connsiteY5" fmla="*/ 6858000 h 6858000"/>
              <a:gd name="connsiteX6" fmla="*/ 0 w 609600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096001" h="6858000">
                <a:moveTo>
                  <a:pt x="0" y="0"/>
                </a:moveTo>
                <a:lnTo>
                  <a:pt x="4883023" y="0"/>
                </a:lnTo>
                <a:lnTo>
                  <a:pt x="4946006" y="69271"/>
                </a:lnTo>
                <a:cubicBezTo>
                  <a:pt x="5656532" y="929100"/>
                  <a:pt x="6096001" y="2116944"/>
                  <a:pt x="6096001" y="3429000"/>
                </a:cubicBezTo>
                <a:cubicBezTo>
                  <a:pt x="6096001" y="4741056"/>
                  <a:pt x="5656532" y="5928900"/>
                  <a:pt x="4946006" y="6788730"/>
                </a:cubicBezTo>
                <a:lnTo>
                  <a:pt x="4883023" y="6858000"/>
                </a:lnTo>
                <a:lnTo>
                  <a:pt x="0" y="6858000"/>
                </a:lnTo>
                <a:close/>
              </a:path>
            </a:pathLst>
          </a:custGeom>
          <a:ln w="9525">
            <a:solidFill>
              <a:srgbClr val="EFEFEF"/>
            </a:solidFill>
          </a:ln>
          <a:effectLst>
            <a:outerShdw blurRad="50800" dist="38100" algn="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4" name="Freeform: Shape 13">
            <a:extLst>
              <a:ext uri="{FF2B5EF4-FFF2-40B4-BE49-F238E27FC236}">
                <a16:creationId xmlns:a16="http://schemas.microsoft.com/office/drawing/2014/main" id="{8A17784E-76D8-4521-A77D-0D2EBB9230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6086857" cy="6858000"/>
          </a:xfrm>
          <a:custGeom>
            <a:avLst/>
            <a:gdLst>
              <a:gd name="connsiteX0" fmla="*/ 0 w 6086857"/>
              <a:gd name="connsiteY0" fmla="*/ 0 h 6858000"/>
              <a:gd name="connsiteX1" fmla="*/ 4873879 w 6086857"/>
              <a:gd name="connsiteY1" fmla="*/ 0 h 6858000"/>
              <a:gd name="connsiteX2" fmla="*/ 4936862 w 6086857"/>
              <a:gd name="connsiteY2" fmla="*/ 69271 h 6858000"/>
              <a:gd name="connsiteX3" fmla="*/ 6086857 w 6086857"/>
              <a:gd name="connsiteY3" fmla="*/ 3429000 h 6858000"/>
              <a:gd name="connsiteX4" fmla="*/ 4936862 w 6086857"/>
              <a:gd name="connsiteY4" fmla="*/ 6788730 h 6858000"/>
              <a:gd name="connsiteX5" fmla="*/ 4873879 w 6086857"/>
              <a:gd name="connsiteY5" fmla="*/ 6858000 h 6858000"/>
              <a:gd name="connsiteX6" fmla="*/ 0 w 6086857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086857" h="6858000">
                <a:moveTo>
                  <a:pt x="0" y="0"/>
                </a:moveTo>
                <a:lnTo>
                  <a:pt x="4873879" y="0"/>
                </a:lnTo>
                <a:lnTo>
                  <a:pt x="4936862" y="69271"/>
                </a:lnTo>
                <a:cubicBezTo>
                  <a:pt x="5647388" y="929100"/>
                  <a:pt x="6086857" y="2116944"/>
                  <a:pt x="6086857" y="3429000"/>
                </a:cubicBezTo>
                <a:cubicBezTo>
                  <a:pt x="6086857" y="4741056"/>
                  <a:pt x="5647388" y="5928900"/>
                  <a:pt x="4936862" y="6788730"/>
                </a:cubicBezTo>
                <a:lnTo>
                  <a:pt x="4873879" y="6858000"/>
                </a:lnTo>
                <a:lnTo>
                  <a:pt x="0" y="6858000"/>
                </a:lnTo>
                <a:close/>
              </a:path>
            </a:pathLst>
          </a:cu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4904" y="856488"/>
            <a:ext cx="4992624" cy="1243584"/>
          </a:xfrm>
        </p:spPr>
        <p:txBody>
          <a:bodyPr anchor="ctr">
            <a:normAutofit/>
          </a:bodyPr>
          <a:lstStyle/>
          <a:p>
            <a:r>
              <a:rPr lang="en-US" sz="3400" b="1" i="1" dirty="0" err="1"/>
              <a:t>eRYLA</a:t>
            </a:r>
            <a:r>
              <a:rPr lang="en-US" sz="3400" b="1" i="1" dirty="0"/>
              <a:t>: when, how?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C0036C6B-F09C-4EAB-AE02-8D056EE748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124325"/>
            <a:ext cx="128016" cy="65390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FC8D5885-2804-4D3C-BE31-902E4D3279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37769" y="2195336"/>
            <a:ext cx="498348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4161" y="2192233"/>
            <a:ext cx="5822696" cy="4547209"/>
          </a:xfrm>
        </p:spPr>
        <p:txBody>
          <a:bodyPr anchor="t">
            <a:noAutofit/>
          </a:bodyPr>
          <a:lstStyle/>
          <a:p>
            <a:r>
              <a:rPr lang="en-US" sz="2400" dirty="0"/>
              <a:t>How: Clubs must pay for sponsored applicants by deadlines</a:t>
            </a:r>
          </a:p>
          <a:p>
            <a:pPr lvl="1"/>
            <a:r>
              <a:rPr lang="en-US" dirty="0"/>
              <a:t>$300 through December 18,2020</a:t>
            </a:r>
          </a:p>
          <a:p>
            <a:pPr lvl="1"/>
            <a:r>
              <a:rPr lang="en-US" dirty="0"/>
              <a:t>$325 December 19- February 5, 2021</a:t>
            </a:r>
          </a:p>
          <a:p>
            <a:pPr lvl="1"/>
            <a:r>
              <a:rPr lang="en-US" dirty="0"/>
              <a:t>No applications after February 5, 2021</a:t>
            </a:r>
          </a:p>
          <a:p>
            <a:pPr marL="457200" lvl="1" indent="0">
              <a:buNone/>
            </a:pPr>
            <a:r>
              <a:rPr lang="en-US" dirty="0"/>
              <a:t> *Camp costs shift to technology &amp; virtual programming (professional ZOOM license, materials shipping  and professional programming/staffing provided by Leader NU LLC)</a:t>
            </a:r>
          </a:p>
          <a:p>
            <a:r>
              <a:rPr lang="en-US" sz="2400" dirty="0"/>
              <a:t>How: </a:t>
            </a:r>
            <a:r>
              <a:rPr lang="en-US" sz="2400" dirty="0">
                <a:hlinkClick r:id="rId3"/>
              </a:rPr>
              <a:t>http://www.rotarycc.com/youth-service/ryla/eryla-forms-library/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22126812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6B5E2835-4E47-45B3-9CFE-732FF7B054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A group of people in a room&#10;&#10;Description automatically generated">
            <a:extLst>
              <a:ext uri="{FF2B5EF4-FFF2-40B4-BE49-F238E27FC236}">
                <a16:creationId xmlns:a16="http://schemas.microsoft.com/office/drawing/2014/main" id="{F4056D38-58D0-4132-8F8F-E263A947083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98" r="7196" b="-1"/>
          <a:stretch/>
        </p:blipFill>
        <p:spPr>
          <a:xfrm>
            <a:off x="5781961" y="67227"/>
            <a:ext cx="8599057" cy="6857990"/>
          </a:xfrm>
          <a:custGeom>
            <a:avLst/>
            <a:gdLst/>
            <a:ahLst/>
            <a:cxnLst/>
            <a:rect l="l" t="t" r="r" b="b"/>
            <a:pathLst>
              <a:path w="8949307" h="6858000">
                <a:moveTo>
                  <a:pt x="0" y="0"/>
                </a:moveTo>
                <a:lnTo>
                  <a:pt x="8949307" y="0"/>
                </a:lnTo>
                <a:lnTo>
                  <a:pt x="8949307" y="6858000"/>
                </a:lnTo>
                <a:lnTo>
                  <a:pt x="0" y="6858000"/>
                </a:lnTo>
                <a:lnTo>
                  <a:pt x="62983" y="6788730"/>
                </a:lnTo>
                <a:cubicBezTo>
                  <a:pt x="773509" y="5928900"/>
                  <a:pt x="1212979" y="4741056"/>
                  <a:pt x="1212979" y="3429000"/>
                </a:cubicBezTo>
                <a:cubicBezTo>
                  <a:pt x="1212979" y="2116944"/>
                  <a:pt x="773509" y="929100"/>
                  <a:pt x="62983" y="69271"/>
                </a:cubicBezTo>
                <a:close/>
              </a:path>
            </a:pathLst>
          </a:custGeom>
        </p:spPr>
      </p:pic>
      <p:sp useBgFill="1">
        <p:nvSpPr>
          <p:cNvPr id="12" name="Freeform: Shape 11">
            <a:extLst>
              <a:ext uri="{FF2B5EF4-FFF2-40B4-BE49-F238E27FC236}">
                <a16:creationId xmlns:a16="http://schemas.microsoft.com/office/drawing/2014/main" id="{5B45AD5D-AA52-4F7B-9362-576A39AD9E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4455673" cy="6858000"/>
          </a:xfrm>
          <a:custGeom>
            <a:avLst/>
            <a:gdLst>
              <a:gd name="connsiteX0" fmla="*/ 0 w 4455673"/>
              <a:gd name="connsiteY0" fmla="*/ 0 h 6858000"/>
              <a:gd name="connsiteX1" fmla="*/ 3242695 w 4455673"/>
              <a:gd name="connsiteY1" fmla="*/ 0 h 6858000"/>
              <a:gd name="connsiteX2" fmla="*/ 3305678 w 4455673"/>
              <a:gd name="connsiteY2" fmla="*/ 69271 h 6858000"/>
              <a:gd name="connsiteX3" fmla="*/ 4455673 w 4455673"/>
              <a:gd name="connsiteY3" fmla="*/ 3429000 h 6858000"/>
              <a:gd name="connsiteX4" fmla="*/ 3305678 w 4455673"/>
              <a:gd name="connsiteY4" fmla="*/ 6788730 h 6858000"/>
              <a:gd name="connsiteX5" fmla="*/ 3242695 w 4455673"/>
              <a:gd name="connsiteY5" fmla="*/ 6858000 h 6858000"/>
              <a:gd name="connsiteX6" fmla="*/ 0 w 4455673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455673" h="6858000">
                <a:moveTo>
                  <a:pt x="0" y="0"/>
                </a:moveTo>
                <a:lnTo>
                  <a:pt x="3242695" y="0"/>
                </a:lnTo>
                <a:lnTo>
                  <a:pt x="3305678" y="69271"/>
                </a:lnTo>
                <a:cubicBezTo>
                  <a:pt x="4016204" y="929100"/>
                  <a:pt x="4455673" y="2116944"/>
                  <a:pt x="4455673" y="3429000"/>
                </a:cubicBezTo>
                <a:cubicBezTo>
                  <a:pt x="4455673" y="4741056"/>
                  <a:pt x="4016204" y="5928900"/>
                  <a:pt x="3305678" y="6788730"/>
                </a:cubicBezTo>
                <a:lnTo>
                  <a:pt x="3242695" y="6858000"/>
                </a:lnTo>
                <a:lnTo>
                  <a:pt x="0" y="6858000"/>
                </a:lnTo>
                <a:close/>
              </a:path>
            </a:pathLst>
          </a:custGeom>
          <a:ln w="9525">
            <a:solidFill>
              <a:srgbClr val="D5D5D5"/>
            </a:solidFill>
          </a:ln>
          <a:effectLst>
            <a:outerShdw blurRad="50800" dist="38100" algn="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4" name="Freeform: Shape 13">
            <a:extLst>
              <a:ext uri="{FF2B5EF4-FFF2-40B4-BE49-F238E27FC236}">
                <a16:creationId xmlns:a16="http://schemas.microsoft.com/office/drawing/2014/main" id="{AEDD7960-4866-4399-BEF6-DD1431AB4E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446529" cy="6858000"/>
          </a:xfrm>
          <a:custGeom>
            <a:avLst/>
            <a:gdLst>
              <a:gd name="connsiteX0" fmla="*/ 0 w 4446529"/>
              <a:gd name="connsiteY0" fmla="*/ 0 h 6858000"/>
              <a:gd name="connsiteX1" fmla="*/ 3233551 w 4446529"/>
              <a:gd name="connsiteY1" fmla="*/ 0 h 6858000"/>
              <a:gd name="connsiteX2" fmla="*/ 3296534 w 4446529"/>
              <a:gd name="connsiteY2" fmla="*/ 69271 h 6858000"/>
              <a:gd name="connsiteX3" fmla="*/ 4446529 w 4446529"/>
              <a:gd name="connsiteY3" fmla="*/ 3429000 h 6858000"/>
              <a:gd name="connsiteX4" fmla="*/ 3296534 w 4446529"/>
              <a:gd name="connsiteY4" fmla="*/ 6788730 h 6858000"/>
              <a:gd name="connsiteX5" fmla="*/ 3233551 w 4446529"/>
              <a:gd name="connsiteY5" fmla="*/ 6858000 h 6858000"/>
              <a:gd name="connsiteX6" fmla="*/ 0 w 4446529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446529" h="6858000">
                <a:moveTo>
                  <a:pt x="0" y="0"/>
                </a:moveTo>
                <a:lnTo>
                  <a:pt x="3233551" y="0"/>
                </a:lnTo>
                <a:lnTo>
                  <a:pt x="3296534" y="69271"/>
                </a:lnTo>
                <a:cubicBezTo>
                  <a:pt x="4007060" y="929100"/>
                  <a:pt x="4446529" y="2116944"/>
                  <a:pt x="4446529" y="3429000"/>
                </a:cubicBezTo>
                <a:cubicBezTo>
                  <a:pt x="4446529" y="4741056"/>
                  <a:pt x="4007060" y="5928900"/>
                  <a:pt x="3296534" y="6788730"/>
                </a:cubicBezTo>
                <a:lnTo>
                  <a:pt x="3233551" y="6858000"/>
                </a:lnTo>
                <a:lnTo>
                  <a:pt x="0" y="6858000"/>
                </a:lnTo>
                <a:close/>
              </a:path>
            </a:pathLst>
          </a:cu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1093" y="1061466"/>
            <a:ext cx="4773562" cy="1125728"/>
          </a:xfrm>
        </p:spPr>
        <p:txBody>
          <a:bodyPr anchor="b">
            <a:normAutofit/>
          </a:bodyPr>
          <a:lstStyle/>
          <a:p>
            <a:r>
              <a:rPr lang="en-US" sz="3200" b="1" i="1" dirty="0" err="1"/>
              <a:t>eRYLA</a:t>
            </a:r>
            <a:r>
              <a:rPr lang="en-US" sz="3200" b="1" i="1" dirty="0"/>
              <a:t>: Action items for clubs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55D4142C-5077-457F-A6AD-3FECFDB396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662559" y="605790"/>
            <a:ext cx="73152" cy="54864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7A5F0580-5EE9-419F-96EE-B6529EF6E7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8244" y="2443480"/>
            <a:ext cx="333756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6436" y="2589276"/>
            <a:ext cx="6251381" cy="3207258"/>
          </a:xfrm>
        </p:spPr>
        <p:txBody>
          <a:bodyPr anchor="t">
            <a:normAutofit/>
          </a:bodyPr>
          <a:lstStyle/>
          <a:p>
            <a:r>
              <a:rPr lang="en-US" sz="2400" dirty="0"/>
              <a:t>Now: send name, email, phone of your club contact for </a:t>
            </a:r>
            <a:r>
              <a:rPr lang="en-US" sz="2400" dirty="0" err="1"/>
              <a:t>eRYLA</a:t>
            </a:r>
            <a:r>
              <a:rPr lang="en-US" sz="2400" dirty="0"/>
              <a:t> to </a:t>
            </a:r>
            <a:r>
              <a:rPr lang="en-US" sz="2400" dirty="0">
                <a:hlinkClick r:id="rId3"/>
              </a:rPr>
              <a:t>Christine.Wisian@gmail.com</a:t>
            </a:r>
            <a:r>
              <a:rPr lang="en-US" sz="2400" dirty="0"/>
              <a:t> or 361-779-6190</a:t>
            </a:r>
          </a:p>
          <a:p>
            <a:r>
              <a:rPr lang="en-US" sz="2400" dirty="0"/>
              <a:t>Now: outreach to identify qualified applicants - Interact Clubs; school counselors, Rotarians </a:t>
            </a:r>
          </a:p>
          <a:p>
            <a:r>
              <a:rPr lang="en-US" sz="2400" dirty="0"/>
              <a:t>Now: provide link to all qualified applicants at </a:t>
            </a:r>
            <a:r>
              <a:rPr lang="en-US" sz="2400" dirty="0">
                <a:hlinkClick r:id="rId4"/>
              </a:rPr>
              <a:t>https://www.ismyrotaryclub.org/Ryla/?ID=31</a:t>
            </a:r>
            <a:endParaRPr lang="en-US" sz="2400" dirty="0"/>
          </a:p>
          <a:p>
            <a:endParaRPr lang="en-US" sz="1700" dirty="0"/>
          </a:p>
          <a:p>
            <a:pPr marL="457200" lvl="1" indent="0">
              <a:buNone/>
            </a:pPr>
            <a:endParaRPr lang="en-US" sz="1700" dirty="0"/>
          </a:p>
          <a:p>
            <a:pPr lvl="1"/>
            <a:endParaRPr lang="en-US" sz="1700" dirty="0"/>
          </a:p>
        </p:txBody>
      </p:sp>
    </p:spTree>
    <p:extLst>
      <p:ext uri="{BB962C8B-B14F-4D97-AF65-F5344CB8AC3E}">
        <p14:creationId xmlns:p14="http://schemas.microsoft.com/office/powerpoint/2010/main" val="223257625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F94AA2BD-2E3F-4B1D-8127-5744B81153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1480" y="987552"/>
            <a:ext cx="4982556" cy="1088136"/>
          </a:xfrm>
        </p:spPr>
        <p:txBody>
          <a:bodyPr anchor="b">
            <a:normAutofit/>
          </a:bodyPr>
          <a:lstStyle/>
          <a:p>
            <a:r>
              <a:rPr lang="en-US" sz="3200" b="1" i="1" dirty="0" err="1"/>
              <a:t>eRYLA</a:t>
            </a:r>
            <a:r>
              <a:rPr lang="en-US" sz="3200" b="1" i="1" dirty="0"/>
              <a:t>: Action items for clubs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BD02261-2DC8-4AA8-9E16-7751AE8924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649223" y="387939"/>
            <a:ext cx="73152" cy="54864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3D752CF2-2291-40B5-B462-C17B174C10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11480" y="2286000"/>
            <a:ext cx="438912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1479" y="2514969"/>
            <a:ext cx="4982557" cy="3584448"/>
          </a:xfrm>
        </p:spPr>
        <p:txBody>
          <a:bodyPr anchor="t">
            <a:normAutofit lnSpcReduction="10000"/>
          </a:bodyPr>
          <a:lstStyle/>
          <a:p>
            <a:r>
              <a:rPr lang="en-US" sz="2400" dirty="0"/>
              <a:t>Select applicants your club will sponsor</a:t>
            </a:r>
          </a:p>
          <a:p>
            <a:pPr lvl="1"/>
            <a:r>
              <a:rPr lang="en-US" dirty="0"/>
              <a:t>Review applications submitted by students OR</a:t>
            </a:r>
          </a:p>
          <a:p>
            <a:pPr lvl="1"/>
            <a:r>
              <a:rPr lang="en-US" dirty="0"/>
              <a:t>Allow Rotary Club of CC to select from qualified applications</a:t>
            </a:r>
          </a:p>
          <a:p>
            <a:r>
              <a:rPr lang="en-US" sz="2400" dirty="0"/>
              <a:t>Submit your payment by deadline to Rotary Club of Corpus Christi</a:t>
            </a:r>
          </a:p>
          <a:p>
            <a:r>
              <a:rPr lang="en-US" sz="2400" dirty="0"/>
              <a:t>Follow up with your campers to assure participation</a:t>
            </a:r>
          </a:p>
          <a:p>
            <a:pPr lvl="1"/>
            <a:endParaRPr lang="en-US" sz="1800" dirty="0"/>
          </a:p>
          <a:p>
            <a:pPr lvl="1"/>
            <a:endParaRPr lang="en-US" sz="1800" dirty="0"/>
          </a:p>
        </p:txBody>
      </p:sp>
      <p:pic>
        <p:nvPicPr>
          <p:cNvPr id="7" name="Picture 6" descr="A group of people around each other&#10;&#10;Description automatically generated">
            <a:extLst>
              <a:ext uri="{FF2B5EF4-FFF2-40B4-BE49-F238E27FC236}">
                <a16:creationId xmlns:a16="http://schemas.microsoft.com/office/drawing/2014/main" id="{038132B0-BDCC-4F54-BA19-B6203E9CB55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2" b="25281"/>
          <a:stretch/>
        </p:blipFill>
        <p:spPr>
          <a:xfrm>
            <a:off x="5308052" y="10"/>
            <a:ext cx="6883948" cy="6857990"/>
          </a:xfrm>
          <a:custGeom>
            <a:avLst/>
            <a:gdLst/>
            <a:ahLst/>
            <a:cxnLst/>
            <a:rect l="l" t="t" r="r" b="b"/>
            <a:pathLst>
              <a:path w="6883948" h="6858000">
                <a:moveTo>
                  <a:pt x="365648" y="0"/>
                </a:moveTo>
                <a:lnTo>
                  <a:pt x="6883948" y="0"/>
                </a:lnTo>
                <a:lnTo>
                  <a:pt x="6883948" y="6858000"/>
                </a:lnTo>
                <a:lnTo>
                  <a:pt x="365648" y="6858000"/>
                </a:lnTo>
                <a:lnTo>
                  <a:pt x="360213" y="6835050"/>
                </a:lnTo>
                <a:cubicBezTo>
                  <a:pt x="128263" y="5788167"/>
                  <a:pt x="0" y="4637179"/>
                  <a:pt x="0" y="3429001"/>
                </a:cubicBezTo>
                <a:cubicBezTo>
                  <a:pt x="0" y="2220824"/>
                  <a:pt x="128263" y="1069835"/>
                  <a:pt x="360213" y="22952"/>
                </a:cubicBezTo>
                <a:close/>
              </a:path>
            </a:pathLst>
          </a:custGeom>
          <a:effectLst>
            <a:outerShdw blurRad="50800" dist="38100" dir="10800000" algn="r" rotWithShape="0">
              <a:schemeClr val="bg1">
                <a:lumMod val="85000"/>
                <a:alpha val="30000"/>
              </a:schemeClr>
            </a:outerShdw>
          </a:effectLst>
        </p:spPr>
      </p:pic>
    </p:spTree>
    <p:extLst>
      <p:ext uri="{BB962C8B-B14F-4D97-AF65-F5344CB8AC3E}">
        <p14:creationId xmlns:p14="http://schemas.microsoft.com/office/powerpoint/2010/main" val="402984032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9">
            <a:extLst>
              <a:ext uri="{FF2B5EF4-FFF2-40B4-BE49-F238E27FC236}">
                <a16:creationId xmlns:a16="http://schemas.microsoft.com/office/drawing/2014/main" id="{7D9D36D6-2AC5-46A1-A849-4C82D5264A3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7234A55-20BE-4888-8A13-3852DD83F8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54955" y="552182"/>
            <a:ext cx="5998840" cy="750145"/>
          </a:xfrm>
          <a:noFill/>
        </p:spPr>
        <p:txBody>
          <a:bodyPr vert="horz" lIns="91440" tIns="45720" rIns="91440" bIns="45720" rtlCol="0" anchor="b">
            <a:normAutofit fontScale="90000"/>
          </a:bodyPr>
          <a:lstStyle/>
          <a:p>
            <a:r>
              <a:rPr lang="en-US" sz="5200" dirty="0" err="1"/>
              <a:t>eRYLA</a:t>
            </a:r>
            <a:r>
              <a:rPr lang="en-US" sz="5200" dirty="0"/>
              <a:t> Proven Success</a:t>
            </a:r>
          </a:p>
        </p:txBody>
      </p:sp>
      <p:pic>
        <p:nvPicPr>
          <p:cNvPr id="5" name="Content Placeholder 4" descr="A young child in a blue shirt&#10;&#10;Description automatically generated">
            <a:extLst>
              <a:ext uri="{FF2B5EF4-FFF2-40B4-BE49-F238E27FC236}">
                <a16:creationId xmlns:a16="http://schemas.microsoft.com/office/drawing/2014/main" id="{C7C1B357-3810-419B-8A0C-840D26F4D95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114" r="27362" b="-2"/>
          <a:stretch/>
        </p:blipFill>
        <p:spPr>
          <a:xfrm>
            <a:off x="20" y="10"/>
            <a:ext cx="4992985" cy="685799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CCABE6B-5306-4F1E-B1A1-647671A4FC9D}"/>
              </a:ext>
            </a:extLst>
          </p:cNvPr>
          <p:cNvSpPr txBox="1"/>
          <p:nvPr/>
        </p:nvSpPr>
        <p:spPr>
          <a:xfrm>
            <a:off x="5652654" y="1736436"/>
            <a:ext cx="5370479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ea typeface="Calibri" panose="020F0502020204030204" pitchFamily="34" charset="0"/>
              </a:rPr>
              <a:t>Programming for District 5930 is provided by Leader NU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ea typeface="Calibri" panose="020F0502020204030204" pitchFamily="34" charset="0"/>
              </a:rPr>
              <a:t>Bridget </a:t>
            </a:r>
            <a:r>
              <a:rPr lang="en-US" sz="2400" dirty="0" err="1">
                <a:ea typeface="Calibri" panose="020F0502020204030204" pitchFamily="34" charset="0"/>
              </a:rPr>
              <a:t>Markwood</a:t>
            </a:r>
            <a:r>
              <a:rPr lang="en-US" sz="2400" dirty="0">
                <a:ea typeface="Calibri" panose="020F0502020204030204" pitchFamily="34" charset="0"/>
              </a:rPr>
              <a:t> is a Rotarian, formerly of Corpus Christi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ea typeface="Calibri" panose="020F0502020204030204" pitchFamily="34" charset="0"/>
              </a:rPr>
              <a:t>Bridget has run Camp RYLA for Oklahoma District 5750 for 21 years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ea typeface="Calibri" panose="020F0502020204030204" pitchFamily="34" charset="0"/>
              </a:rPr>
              <a:t>Corpus Christi and Oklahoma RYLA programs have shared programming and leadership for several years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ea typeface="Calibri" panose="020F0502020204030204" pitchFamily="34" charset="0"/>
              </a:rPr>
              <a:t>Leader NU adapted RYLA to a virtual format for their 2020 camp with great success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6870122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7" name="Rectangle 23">
            <a:extLst>
              <a:ext uri="{FF2B5EF4-FFF2-40B4-BE49-F238E27FC236}">
                <a16:creationId xmlns:a16="http://schemas.microsoft.com/office/drawing/2014/main" id="{79477870-C64A-4E35-8F2F-05B7114F3C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1078992"/>
            <a:ext cx="6268770" cy="1536192"/>
          </a:xfrm>
        </p:spPr>
        <p:txBody>
          <a:bodyPr anchor="b">
            <a:normAutofit/>
          </a:bodyPr>
          <a:lstStyle/>
          <a:p>
            <a:r>
              <a:rPr lang="en-US" sz="5200" b="1" i="1"/>
              <a:t>eRYLA: Camper Comments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8AEA628B-C8FF-4D0B-B111-F101F580B1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853202" y="363389"/>
            <a:ext cx="73152" cy="54864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42663BD0-064C-40FC-A331-F49FCA9536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18506" y="2935541"/>
            <a:ext cx="621792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5458" y="3355848"/>
            <a:ext cx="6268770" cy="2825496"/>
          </a:xfrm>
        </p:spPr>
        <p:txBody>
          <a:bodyPr>
            <a:normAutofit/>
          </a:bodyPr>
          <a:lstStyle/>
          <a:p>
            <a:pPr lvl="0"/>
            <a:r>
              <a:rPr lang="en-US" sz="1700">
                <a:ea typeface="Calibri" panose="020F0502020204030204" pitchFamily="34" charset="0"/>
              </a:rPr>
              <a:t>How eRYLA campers answered: Did the virtual leadership camp have an impact?  Was it successful? </a:t>
            </a:r>
          </a:p>
          <a:p>
            <a:r>
              <a:rPr lang="en-US" sz="1700" i="1"/>
              <a:t>"RYLA has definitely achieved that, and then some.”</a:t>
            </a:r>
          </a:p>
          <a:p>
            <a:pPr lvl="0"/>
            <a:r>
              <a:rPr lang="en-US" sz="1700" i="1">
                <a:ea typeface="Calibri" panose="020F0502020204030204" pitchFamily="34" charset="0"/>
              </a:rPr>
              <a:t>"I did an eRyla this summer and it helped me a lot with my leadership skills and my confidence and I just would recommend it to anyone who needs a family or needs leadership skills.“</a:t>
            </a:r>
          </a:p>
          <a:p>
            <a:pPr lvl="0"/>
            <a:r>
              <a:rPr lang="en-US" sz="1700" i="1">
                <a:ea typeface="Calibri" panose="020F0502020204030204" pitchFamily="34" charset="0"/>
              </a:rPr>
              <a:t>"I too was skeptical at first but this camp has truly changed my life for the better. This camp already means so much to me and this year I was just a camper. Being a part of this showed me so much kindness I needed in my life and how truly amazing people can be."</a:t>
            </a:r>
          </a:p>
          <a:p>
            <a:endParaRPr lang="en-US" sz="1700"/>
          </a:p>
        </p:txBody>
      </p:sp>
      <p:pic>
        <p:nvPicPr>
          <p:cNvPr id="8" name="Picture 7" descr="A picture containing person, sitting, holding, young&#10;&#10;Description automatically generated">
            <a:extLst>
              <a:ext uri="{FF2B5EF4-FFF2-40B4-BE49-F238E27FC236}">
                <a16:creationId xmlns:a16="http://schemas.microsoft.com/office/drawing/2014/main" id="{064B6629-4CFF-4DA2-A0DE-7A718B31A06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523"/>
          <a:stretch/>
        </p:blipFill>
        <p:spPr>
          <a:xfrm>
            <a:off x="7684006" y="10"/>
            <a:ext cx="4507993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999363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1480" y="987552"/>
            <a:ext cx="4982556" cy="1088136"/>
          </a:xfrm>
        </p:spPr>
        <p:txBody>
          <a:bodyPr anchor="b">
            <a:normAutofit/>
          </a:bodyPr>
          <a:lstStyle/>
          <a:p>
            <a:r>
              <a:rPr lang="en-US" sz="3200" b="1" i="1" dirty="0" err="1"/>
              <a:t>eRYLA</a:t>
            </a:r>
            <a:r>
              <a:rPr lang="en-US" sz="3200" b="1" i="1" dirty="0"/>
              <a:t>: Action items for clubs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1479" y="2514969"/>
            <a:ext cx="4982557" cy="3584448"/>
          </a:xfrm>
        </p:spPr>
        <p:txBody>
          <a:bodyPr anchor="t">
            <a:normAutofit/>
          </a:bodyPr>
          <a:lstStyle/>
          <a:p>
            <a:r>
              <a:rPr lang="en-US" sz="2400" dirty="0"/>
              <a:t>Check out Leader NU website for target outcomes</a:t>
            </a:r>
          </a:p>
          <a:p>
            <a:r>
              <a:rPr lang="en-US" sz="2400" dirty="0">
                <a:hlinkClick r:id="rId2"/>
              </a:rPr>
              <a:t>www.leadernu.com/ryla</a:t>
            </a:r>
            <a:r>
              <a:rPr lang="en-US" sz="2400">
                <a:hlinkClick r:id="rId2"/>
              </a:rPr>
              <a:t>/info</a:t>
            </a:r>
            <a:endParaRPr lang="en-US" sz="2400"/>
          </a:p>
          <a:p>
            <a:endParaRPr lang="en-US" sz="1800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38132B0-BDCC-4F54-BA19-B6203E9CB55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526" r="16526"/>
          <a:stretch/>
        </p:blipFill>
        <p:spPr>
          <a:xfrm>
            <a:off x="5308052" y="10"/>
            <a:ext cx="6883948" cy="6857990"/>
          </a:xfrm>
          <a:custGeom>
            <a:avLst/>
            <a:gdLst/>
            <a:ahLst/>
            <a:cxnLst/>
            <a:rect l="l" t="t" r="r" b="b"/>
            <a:pathLst>
              <a:path w="6883948" h="6858000">
                <a:moveTo>
                  <a:pt x="365648" y="0"/>
                </a:moveTo>
                <a:lnTo>
                  <a:pt x="6883948" y="0"/>
                </a:lnTo>
                <a:lnTo>
                  <a:pt x="6883948" y="6858000"/>
                </a:lnTo>
                <a:lnTo>
                  <a:pt x="365648" y="6858000"/>
                </a:lnTo>
                <a:lnTo>
                  <a:pt x="360213" y="6835050"/>
                </a:lnTo>
                <a:cubicBezTo>
                  <a:pt x="128263" y="5788167"/>
                  <a:pt x="0" y="4637179"/>
                  <a:pt x="0" y="3429001"/>
                </a:cubicBezTo>
                <a:cubicBezTo>
                  <a:pt x="0" y="2220824"/>
                  <a:pt x="128263" y="1069835"/>
                  <a:pt x="360213" y="22952"/>
                </a:cubicBezTo>
                <a:close/>
              </a:path>
            </a:pathLst>
          </a:custGeom>
          <a:effectLst>
            <a:outerShdw blurRad="50800" dist="38100" dir="10800000" algn="r" rotWithShape="0">
              <a:schemeClr val="bg1">
                <a:lumMod val="85000"/>
                <a:alpha val="30000"/>
              </a:schemeClr>
            </a:outerShdw>
          </a:effectLst>
        </p:spPr>
      </p:pic>
    </p:spTree>
    <p:extLst>
      <p:ext uri="{BB962C8B-B14F-4D97-AF65-F5344CB8AC3E}">
        <p14:creationId xmlns:p14="http://schemas.microsoft.com/office/powerpoint/2010/main" val="151558100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635</Words>
  <Application>Microsoft Office PowerPoint</Application>
  <PresentationFormat>Widescreen</PresentationFormat>
  <Paragraphs>57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Arial</vt:lpstr>
      <vt:lpstr>Calibri</vt:lpstr>
      <vt:lpstr>Calibri Light</vt:lpstr>
      <vt:lpstr>Office Theme</vt:lpstr>
      <vt:lpstr>eRYLA</vt:lpstr>
      <vt:lpstr>What is eRYLA?</vt:lpstr>
      <vt:lpstr>What is eRYLA?</vt:lpstr>
      <vt:lpstr>How is eRYLA different than RYLA?</vt:lpstr>
      <vt:lpstr>How is eRYLA different than RYLA?</vt:lpstr>
      <vt:lpstr>eRYLA: when, how?</vt:lpstr>
      <vt:lpstr>eRYLA: when, how?</vt:lpstr>
      <vt:lpstr>eRYLA: Action items for clubs</vt:lpstr>
      <vt:lpstr>eRYLA: Action items for clubs</vt:lpstr>
      <vt:lpstr>eRYLA Proven Success</vt:lpstr>
      <vt:lpstr>eRYLA: Camper Comments</vt:lpstr>
      <vt:lpstr>eRYLA: Action items for clubs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eRYLA</dc:title>
  <dc:creator>Lysa</dc:creator>
  <cp:lastModifiedBy>Lysa</cp:lastModifiedBy>
  <cp:revision>1</cp:revision>
  <dcterms:created xsi:type="dcterms:W3CDTF">2020-10-15T19:34:48Z</dcterms:created>
  <dcterms:modified xsi:type="dcterms:W3CDTF">2020-10-15T19:35:04Z</dcterms:modified>
</cp:coreProperties>
</file>