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90" r:id="rId3"/>
    <p:sldId id="257" r:id="rId4"/>
    <p:sldId id="321" r:id="rId5"/>
    <p:sldId id="287" r:id="rId6"/>
    <p:sldId id="322" r:id="rId7"/>
    <p:sldId id="323" r:id="rId8"/>
    <p:sldId id="262" r:id="rId9"/>
    <p:sldId id="324" r:id="rId10"/>
    <p:sldId id="263" r:id="rId11"/>
    <p:sldId id="325" r:id="rId12"/>
    <p:sldId id="264" r:id="rId13"/>
    <p:sldId id="326" r:id="rId14"/>
    <p:sldId id="265" r:id="rId15"/>
    <p:sldId id="266" r:id="rId16"/>
    <p:sldId id="327" r:id="rId17"/>
    <p:sldId id="267" r:id="rId18"/>
    <p:sldId id="268" r:id="rId19"/>
    <p:sldId id="271" r:id="rId20"/>
    <p:sldId id="276" r:id="rId21"/>
    <p:sldId id="288" r:id="rId22"/>
    <p:sldId id="289" r:id="rId2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300" y="84"/>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66CE778-6999-44DE-B8B6-F49BF86D233F}" type="datetimeFigureOut">
              <a:rPr lang="en-US" smtClean="0"/>
              <a:t>10/7/2020</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38D8D86-6F9E-4F80-A6BA-5096B8A9036B}" type="slidenum">
              <a:rPr lang="en-US" smtClean="0"/>
              <a:t>‹#›</a:t>
            </a:fld>
            <a:endParaRPr lang="en-US"/>
          </a:p>
        </p:txBody>
      </p:sp>
    </p:spTree>
    <p:extLst>
      <p:ext uri="{BB962C8B-B14F-4D97-AF65-F5344CB8AC3E}">
        <p14:creationId xmlns:p14="http://schemas.microsoft.com/office/powerpoint/2010/main" val="373997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18411" y="345033"/>
            <a:ext cx="9155176" cy="1151255"/>
          </a:xfrm>
          <a:prstGeom prst="rect">
            <a:avLst/>
          </a:prstGeom>
        </p:spPr>
        <p:txBody>
          <a:bodyPr wrap="square" lIns="0" tIns="0" rIns="0" bIns="0">
            <a:spAutoFit/>
          </a:bodyPr>
          <a:lstStyle>
            <a:lvl1pPr>
              <a:defRPr sz="32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853439" y="1389379"/>
            <a:ext cx="10445115" cy="424815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10/7/2020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L0jNXNId8NQ"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L0jNXNId8NQ?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dkFgLRwkfNA"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dkFgLRwkfNA?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 Id="rId4" Type="http://schemas.openxmlformats.org/officeDocument/2006/relationships/hyperlink" Target="https://youtu.be/xMSbGEf3la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5.xml"/><Relationship Id="rId1" Type="http://schemas.openxmlformats.org/officeDocument/2006/relationships/video" Target="https://www.youtube.com/embed/xMSbGEf3laI?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WkXJbEu7byo?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dn2.webdamdb.com/md_2s5aBUiZL731.mp4?159889673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_Q7NRJiIKLQ?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youtu.be/7FaUK6yyMZk" TargetMode="External"/><Relationship Id="rId4" Type="http://schemas.openxmlformats.org/officeDocument/2006/relationships/hyperlink" Target="https://youtu.be/Ubqc7_MnBe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video" Target="https://www.youtube.com/embed/Ubqc7_MnBeE?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video" Target="https://www.youtube.com/embed/7FaUK6yyMZk?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youtu.be/gLwO-La8ZMg" TargetMode="Externa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video" Target="https://www.youtube.com/embed/gLwO-La8ZMg?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09472" y="1635251"/>
            <a:ext cx="9973056" cy="30708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84988" y="385572"/>
            <a:ext cx="1523371" cy="11186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419843" y="4593334"/>
            <a:ext cx="2514600" cy="226466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29892" y="308559"/>
            <a:ext cx="9514205" cy="1344930"/>
          </a:xfrm>
          <a:prstGeom prst="rect">
            <a:avLst/>
          </a:prstGeom>
        </p:spPr>
        <p:txBody>
          <a:bodyPr vert="horz" wrap="square" lIns="0" tIns="13335" rIns="0" bIns="0" rtlCol="0">
            <a:spAutoFit/>
          </a:bodyPr>
          <a:lstStyle/>
          <a:p>
            <a:pPr marL="82550" algn="ctr">
              <a:lnSpc>
                <a:spcPts val="3285"/>
              </a:lnSpc>
              <a:spcBef>
                <a:spcPts val="105"/>
              </a:spcBef>
            </a:pPr>
            <a:r>
              <a:rPr sz="2900" spc="-30" dirty="0">
                <a:solidFill>
                  <a:srgbClr val="FF0000"/>
                </a:solidFill>
              </a:rPr>
              <a:t>International </a:t>
            </a:r>
            <a:r>
              <a:rPr sz="2900" spc="-20" dirty="0">
                <a:solidFill>
                  <a:srgbClr val="FF0000"/>
                </a:solidFill>
              </a:rPr>
              <a:t>District</a:t>
            </a:r>
            <a:r>
              <a:rPr sz="2900" spc="-90" dirty="0">
                <a:solidFill>
                  <a:srgbClr val="FF0000"/>
                </a:solidFill>
              </a:rPr>
              <a:t> </a:t>
            </a:r>
            <a:r>
              <a:rPr sz="2900" spc="-35" dirty="0">
                <a:solidFill>
                  <a:srgbClr val="FF0000"/>
                </a:solidFill>
              </a:rPr>
              <a:t>Grant</a:t>
            </a:r>
            <a:endParaRPr sz="2900"/>
          </a:p>
          <a:p>
            <a:pPr marL="12700" marR="5080" algn="ctr">
              <a:lnSpc>
                <a:spcPts val="3460"/>
              </a:lnSpc>
              <a:spcBef>
                <a:spcPts val="235"/>
              </a:spcBef>
            </a:pPr>
            <a:r>
              <a:rPr spc="-25" dirty="0"/>
              <a:t>Initiated </a:t>
            </a:r>
            <a:r>
              <a:rPr spc="-20" dirty="0"/>
              <a:t>by </a:t>
            </a:r>
            <a:r>
              <a:rPr spc="-15" dirty="0"/>
              <a:t>The </a:t>
            </a:r>
            <a:r>
              <a:rPr spc="-30" dirty="0"/>
              <a:t>Laredo </a:t>
            </a:r>
            <a:r>
              <a:rPr spc="-35" dirty="0"/>
              <a:t>Rotary </a:t>
            </a:r>
            <a:r>
              <a:rPr spc="-15" dirty="0"/>
              <a:t>Club, other </a:t>
            </a:r>
            <a:r>
              <a:rPr spc="-20" dirty="0"/>
              <a:t>clubs, </a:t>
            </a:r>
            <a:r>
              <a:rPr dirty="0"/>
              <a:t>&amp; </a:t>
            </a:r>
            <a:r>
              <a:rPr spc="-25" dirty="0"/>
              <a:t>D5930  Instituto </a:t>
            </a:r>
            <a:r>
              <a:rPr spc="-15" dirty="0"/>
              <a:t>de Ciencia </a:t>
            </a:r>
            <a:r>
              <a:rPr dirty="0"/>
              <a:t>y </a:t>
            </a:r>
            <a:r>
              <a:rPr spc="-50" dirty="0"/>
              <a:t>Tecnología, </a:t>
            </a:r>
            <a:r>
              <a:rPr dirty="0"/>
              <a:t>a </a:t>
            </a:r>
            <a:r>
              <a:rPr spc="-20" dirty="0"/>
              <a:t>middle school </a:t>
            </a:r>
            <a:r>
              <a:rPr dirty="0"/>
              <a:t>in</a:t>
            </a:r>
            <a:r>
              <a:rPr spc="-375" dirty="0"/>
              <a:t> </a:t>
            </a:r>
            <a:r>
              <a:rPr spc="-35" dirty="0"/>
              <a:t>Mexico</a:t>
            </a:r>
          </a:p>
        </p:txBody>
      </p:sp>
      <p:sp>
        <p:nvSpPr>
          <p:cNvPr id="3" name="object 3"/>
          <p:cNvSpPr/>
          <p:nvPr/>
        </p:nvSpPr>
        <p:spPr>
          <a:xfrm>
            <a:off x="9912095" y="2202179"/>
            <a:ext cx="1679771" cy="167827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85773" y="5868111"/>
            <a:ext cx="10046335" cy="391795"/>
          </a:xfrm>
          <a:prstGeom prst="rect">
            <a:avLst/>
          </a:prstGeom>
        </p:spPr>
        <p:txBody>
          <a:bodyPr vert="horz" wrap="square" lIns="0" tIns="12700" rIns="0" bIns="0" rtlCol="0">
            <a:spAutoFit/>
          </a:bodyPr>
          <a:lstStyle/>
          <a:p>
            <a:pPr marL="12700">
              <a:lnSpc>
                <a:spcPct val="100000"/>
              </a:lnSpc>
              <a:spcBef>
                <a:spcPts val="100"/>
              </a:spcBef>
              <a:tabLst>
                <a:tab pos="3081655" algn="l"/>
              </a:tabLst>
            </a:pPr>
            <a:r>
              <a:rPr sz="1800" u="heavy" spc="-10" dirty="0">
                <a:solidFill>
                  <a:srgbClr val="0462C1"/>
                </a:solidFill>
                <a:uFill>
                  <a:solidFill>
                    <a:srgbClr val="0462C1"/>
                  </a:solidFill>
                </a:uFill>
                <a:latin typeface="Calibri"/>
                <a:cs typeface="Calibri"/>
                <a:hlinkClick r:id="rId3"/>
              </a:rPr>
              <a:t>https://youtu.be/L0jNXNId8NQ</a:t>
            </a:r>
            <a:r>
              <a:rPr sz="1800" spc="-10" dirty="0">
                <a:solidFill>
                  <a:srgbClr val="0462C1"/>
                </a:solidFill>
                <a:latin typeface="Calibri"/>
                <a:cs typeface="Calibri"/>
              </a:rPr>
              <a:t>	</a:t>
            </a:r>
            <a:r>
              <a:rPr sz="2400" spc="-5" dirty="0">
                <a:latin typeface="Calibri"/>
                <a:cs typeface="Calibri"/>
              </a:rPr>
              <a:t>Video </a:t>
            </a:r>
            <a:r>
              <a:rPr sz="2400" dirty="0">
                <a:latin typeface="Calibri"/>
                <a:cs typeface="Calibri"/>
              </a:rPr>
              <a:t>made </a:t>
            </a:r>
            <a:r>
              <a:rPr sz="2400" spc="-10" dirty="0">
                <a:latin typeface="Calibri"/>
                <a:cs typeface="Calibri"/>
              </a:rPr>
              <a:t>by </a:t>
            </a:r>
            <a:r>
              <a:rPr sz="2400" dirty="0">
                <a:latin typeface="Calibri"/>
                <a:cs typeface="Calibri"/>
              </a:rPr>
              <a:t>the </a:t>
            </a:r>
            <a:r>
              <a:rPr sz="2400" spc="-5" dirty="0">
                <a:latin typeface="Calibri"/>
                <a:cs typeface="Calibri"/>
              </a:rPr>
              <a:t>school showing materials</a:t>
            </a:r>
            <a:r>
              <a:rPr sz="2400" spc="-85" dirty="0">
                <a:latin typeface="Calibri"/>
                <a:cs typeface="Calibri"/>
              </a:rPr>
              <a:t> </a:t>
            </a:r>
            <a:r>
              <a:rPr sz="2400" spc="-5" dirty="0">
                <a:latin typeface="Calibri"/>
                <a:cs typeface="Calibri"/>
              </a:rPr>
              <a:t>purchased.</a:t>
            </a:r>
            <a:endParaRPr sz="2400" dirty="0">
              <a:latin typeface="Calibri"/>
              <a:cs typeface="Calibri"/>
            </a:endParaRPr>
          </a:p>
        </p:txBody>
      </p:sp>
      <p:sp>
        <p:nvSpPr>
          <p:cNvPr id="5" name="object 5"/>
          <p:cNvSpPr/>
          <p:nvPr/>
        </p:nvSpPr>
        <p:spPr>
          <a:xfrm>
            <a:off x="2112264" y="2065020"/>
            <a:ext cx="7380732" cy="368960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275D-1522-4B27-9CAC-165D05289AC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98FFA91-2919-46C6-AEDF-8DAAB565611E}"/>
              </a:ext>
            </a:extLst>
          </p:cNvPr>
          <p:cNvSpPr>
            <a:spLocks noGrp="1"/>
          </p:cNvSpPr>
          <p:nvPr>
            <p:ph type="body" idx="1"/>
          </p:nvPr>
        </p:nvSpPr>
        <p:spPr/>
        <p:txBody>
          <a:bodyPr/>
          <a:lstStyle/>
          <a:p>
            <a:endParaRPr lang="en-US"/>
          </a:p>
        </p:txBody>
      </p:sp>
      <p:pic>
        <p:nvPicPr>
          <p:cNvPr id="4" name="Online Media 3" title="The Laredo Rotary Club &amp; Instituto de Ciencia y Tecnología">
            <a:hlinkClick r:id="" action="ppaction://media"/>
            <a:extLst>
              <a:ext uri="{FF2B5EF4-FFF2-40B4-BE49-F238E27FC236}">
                <a16:creationId xmlns:a16="http://schemas.microsoft.com/office/drawing/2014/main" id="{289DF02B-07F1-448F-B06A-6D70A8ABB697}"/>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330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52816" y="527304"/>
            <a:ext cx="3003804" cy="54620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897127" y="1688972"/>
            <a:ext cx="4980940" cy="1123315"/>
          </a:xfrm>
          <a:prstGeom prst="rect">
            <a:avLst/>
          </a:prstGeom>
        </p:spPr>
        <p:txBody>
          <a:bodyPr vert="horz" wrap="square" lIns="0" tIns="12700" rIns="0" bIns="0" rtlCol="0">
            <a:spAutoFit/>
          </a:bodyPr>
          <a:lstStyle/>
          <a:p>
            <a:pPr marL="12700" marR="5080">
              <a:lnSpc>
                <a:spcPct val="100000"/>
              </a:lnSpc>
              <a:spcBef>
                <a:spcPts val="100"/>
              </a:spcBef>
            </a:pPr>
            <a:r>
              <a:rPr lang="en-US" sz="3600" b="0" spc="-25" dirty="0">
                <a:solidFill>
                  <a:srgbClr val="FF0000"/>
                </a:solidFill>
                <a:latin typeface="Calibri"/>
                <a:cs typeface="Calibri"/>
              </a:rPr>
              <a:t>GLOBAL </a:t>
            </a:r>
            <a:r>
              <a:rPr lang="en-US" sz="3600" b="0" dirty="0">
                <a:solidFill>
                  <a:srgbClr val="FF0000"/>
                </a:solidFill>
                <a:latin typeface="Calibri"/>
                <a:cs typeface="Calibri"/>
              </a:rPr>
              <a:t>GRANT # </a:t>
            </a:r>
            <a:r>
              <a:rPr lang="en-US" sz="3600" b="0" spc="-5" dirty="0">
                <a:solidFill>
                  <a:srgbClr val="FF0000"/>
                </a:solidFill>
                <a:latin typeface="Calibri"/>
                <a:cs typeface="Calibri"/>
              </a:rPr>
              <a:t>1862702  ($70,036)</a:t>
            </a:r>
            <a:endParaRPr lang="en-US" sz="3600" dirty="0">
              <a:latin typeface="Calibri"/>
              <a:cs typeface="Calibri"/>
            </a:endParaRPr>
          </a:p>
        </p:txBody>
      </p:sp>
      <p:sp>
        <p:nvSpPr>
          <p:cNvPr id="4" name="object 4"/>
          <p:cNvSpPr txBox="1"/>
          <p:nvPr/>
        </p:nvSpPr>
        <p:spPr>
          <a:xfrm>
            <a:off x="228600" y="2812287"/>
            <a:ext cx="7238999" cy="3177152"/>
          </a:xfrm>
          <a:prstGeom prst="rect">
            <a:avLst/>
          </a:prstGeom>
        </p:spPr>
        <p:txBody>
          <a:bodyPr vert="horz" wrap="square" lIns="0" tIns="12065" rIns="0" bIns="0" rtlCol="0">
            <a:spAutoFit/>
          </a:bodyPr>
          <a:lstStyle/>
          <a:p>
            <a:pPr marL="12700" marR="5080">
              <a:lnSpc>
                <a:spcPct val="100000"/>
              </a:lnSpc>
              <a:spcBef>
                <a:spcPts val="95"/>
              </a:spcBef>
              <a:tabLst>
                <a:tab pos="2721610" algn="l"/>
              </a:tabLst>
            </a:pPr>
            <a:r>
              <a:rPr sz="2800" spc="-10" dirty="0">
                <a:latin typeface="Calibri"/>
                <a:cs typeface="Calibri"/>
              </a:rPr>
              <a:t>CORPUS CHRISTI </a:t>
            </a:r>
            <a:r>
              <a:rPr sz="2800" spc="-60" dirty="0">
                <a:latin typeface="Calibri"/>
                <a:cs typeface="Calibri"/>
              </a:rPr>
              <a:t>ROTARY </a:t>
            </a:r>
            <a:r>
              <a:rPr sz="2800" spc="-25" dirty="0">
                <a:latin typeface="Calibri"/>
                <a:cs typeface="Calibri"/>
              </a:rPr>
              <a:t>CLUB, LOS </a:t>
            </a:r>
            <a:r>
              <a:rPr sz="2800" spc="-60" dirty="0">
                <a:latin typeface="Calibri"/>
                <a:cs typeface="Calibri"/>
              </a:rPr>
              <a:t>ALTOS  ROTARY </a:t>
            </a:r>
            <a:r>
              <a:rPr sz="2800" spc="-25" dirty="0">
                <a:latin typeface="Calibri"/>
                <a:cs typeface="Calibri"/>
              </a:rPr>
              <a:t>CLUB, </a:t>
            </a:r>
            <a:r>
              <a:rPr sz="2800" spc="-10" dirty="0">
                <a:latin typeface="Calibri"/>
                <a:cs typeface="Calibri"/>
              </a:rPr>
              <a:t>DISTRICTS </a:t>
            </a:r>
            <a:r>
              <a:rPr sz="2800" spc="-5" dirty="0">
                <a:latin typeface="Calibri"/>
                <a:cs typeface="Calibri"/>
              </a:rPr>
              <a:t>4250 AND 5930,  </a:t>
            </a:r>
            <a:r>
              <a:rPr sz="2800" spc="-25" dirty="0">
                <a:latin typeface="Calibri"/>
                <a:cs typeface="Calibri"/>
              </a:rPr>
              <a:t>OTHER </a:t>
            </a:r>
            <a:r>
              <a:rPr sz="2800" spc="-35" dirty="0">
                <a:latin typeface="Calibri"/>
                <a:cs typeface="Calibri"/>
              </a:rPr>
              <a:t>PARTNERS, </a:t>
            </a:r>
            <a:r>
              <a:rPr sz="2800" spc="-5" dirty="0">
                <a:latin typeface="Calibri"/>
                <a:cs typeface="Calibri"/>
              </a:rPr>
              <a:t>AND </a:t>
            </a:r>
            <a:r>
              <a:rPr sz="2800" spc="-10" dirty="0">
                <a:latin typeface="Calibri"/>
                <a:cs typeface="Calibri"/>
              </a:rPr>
              <a:t>THE </a:t>
            </a:r>
            <a:r>
              <a:rPr sz="2800" spc="-60" dirty="0">
                <a:latin typeface="Calibri"/>
                <a:cs typeface="Calibri"/>
              </a:rPr>
              <a:t>ROTARY  </a:t>
            </a:r>
            <a:r>
              <a:rPr sz="2800" spc="-35" dirty="0">
                <a:latin typeface="Calibri"/>
                <a:cs typeface="Calibri"/>
              </a:rPr>
              <a:t>FOUNDATION </a:t>
            </a:r>
            <a:r>
              <a:rPr sz="2800" spc="-15" dirty="0">
                <a:latin typeface="Calibri"/>
                <a:cs typeface="Calibri"/>
              </a:rPr>
              <a:t>PROVIDED </a:t>
            </a:r>
            <a:r>
              <a:rPr sz="2800" spc="-5" dirty="0">
                <a:latin typeface="Calibri"/>
                <a:cs typeface="Calibri"/>
              </a:rPr>
              <a:t>GUIDES </a:t>
            </a:r>
            <a:r>
              <a:rPr sz="2800" spc="-45" dirty="0">
                <a:latin typeface="Calibri"/>
                <a:cs typeface="Calibri"/>
              </a:rPr>
              <a:t>TO  </a:t>
            </a:r>
            <a:r>
              <a:rPr sz="2800" spc="-30" dirty="0">
                <a:latin typeface="Calibri"/>
                <a:cs typeface="Calibri"/>
              </a:rPr>
              <a:t>GUATEMALAN </a:t>
            </a:r>
            <a:r>
              <a:rPr sz="2800" spc="-10" dirty="0">
                <a:latin typeface="Calibri"/>
                <a:cs typeface="Calibri"/>
              </a:rPr>
              <a:t>SCHOOLS </a:t>
            </a:r>
            <a:r>
              <a:rPr sz="2800" spc="-45" dirty="0">
                <a:latin typeface="Calibri"/>
                <a:cs typeface="Calibri"/>
              </a:rPr>
              <a:t>TO </a:t>
            </a:r>
            <a:r>
              <a:rPr sz="2800" spc="-10" dirty="0">
                <a:latin typeface="Calibri"/>
                <a:cs typeface="Calibri"/>
              </a:rPr>
              <a:t>HELP  STUDENTS</a:t>
            </a:r>
            <a:r>
              <a:rPr sz="2800" spc="15" dirty="0">
                <a:latin typeface="Calibri"/>
                <a:cs typeface="Calibri"/>
              </a:rPr>
              <a:t> </a:t>
            </a:r>
            <a:r>
              <a:rPr sz="2800" spc="-10" dirty="0">
                <a:latin typeface="Calibri"/>
                <a:cs typeface="Calibri"/>
              </a:rPr>
              <a:t>LEARN	</a:t>
            </a:r>
            <a:r>
              <a:rPr sz="2800" spc="-35" dirty="0">
                <a:latin typeface="Calibri"/>
                <a:cs typeface="Calibri"/>
              </a:rPr>
              <a:t>STRATEGIES </a:t>
            </a:r>
            <a:r>
              <a:rPr sz="2800" spc="-45" dirty="0">
                <a:latin typeface="Calibri"/>
                <a:cs typeface="Calibri"/>
              </a:rPr>
              <a:t>TO </a:t>
            </a:r>
            <a:r>
              <a:rPr sz="2800" spc="-10" dirty="0">
                <a:latin typeface="Calibri"/>
                <a:cs typeface="Calibri"/>
              </a:rPr>
              <a:t>HELP  </a:t>
            </a:r>
            <a:r>
              <a:rPr sz="2800" spc="-5" dirty="0">
                <a:latin typeface="Calibri"/>
                <a:cs typeface="Calibri"/>
              </a:rPr>
              <a:t>PREVENT </a:t>
            </a:r>
            <a:r>
              <a:rPr sz="2800" spc="-20" dirty="0">
                <a:latin typeface="Calibri"/>
                <a:cs typeface="Calibri"/>
              </a:rPr>
              <a:t>COVID</a:t>
            </a:r>
            <a:r>
              <a:rPr sz="2800" spc="15" dirty="0">
                <a:latin typeface="Calibri"/>
                <a:cs typeface="Calibri"/>
              </a:rPr>
              <a:t> </a:t>
            </a:r>
            <a:r>
              <a:rPr sz="2800" spc="-5" dirty="0">
                <a:latin typeface="Calibri"/>
                <a:cs typeface="Calibri"/>
              </a:rPr>
              <a:t>19.</a:t>
            </a:r>
            <a:r>
              <a:rPr lang="en-US" u="sng" dirty="0">
                <a:solidFill>
                  <a:srgbClr val="0000FF"/>
                </a:solidFill>
                <a:latin typeface="Calibri" panose="020F0502020204030204" pitchFamily="34" charset="0"/>
                <a:ea typeface="Calibri" panose="020F0502020204030204" pitchFamily="34" charset="0"/>
              </a:rPr>
              <a:t> </a:t>
            </a:r>
            <a:endParaRPr lang="en-US" sz="1800" u="sng" dirty="0">
              <a:solidFill>
                <a:srgbClr val="0000FF"/>
              </a:solidFill>
              <a:effectLst/>
              <a:latin typeface="Calibri" panose="020F0502020204030204" pitchFamily="34" charset="0"/>
              <a:ea typeface="Calibri" panose="020F0502020204030204" pitchFamily="34" charset="0"/>
            </a:endParaRPr>
          </a:p>
          <a:p>
            <a:pPr marL="12700" marR="5080">
              <a:lnSpc>
                <a:spcPct val="100000"/>
              </a:lnSpc>
              <a:spcBef>
                <a:spcPts val="95"/>
              </a:spcBef>
              <a:tabLst>
                <a:tab pos="2721610" algn="l"/>
              </a:tabLst>
            </a:pPr>
            <a:r>
              <a:rPr lang="en-US" u="sng" dirty="0">
                <a:solidFill>
                  <a:srgbClr val="0000FF"/>
                </a:solidFill>
                <a:latin typeface="Calibri" panose="020F0502020204030204" pitchFamily="34" charset="0"/>
                <a:cs typeface="Calibri"/>
                <a:hlinkClick r:id="rId3"/>
              </a:rPr>
              <a:t>https://youtu.be/dkFgLRwkfNA</a:t>
            </a:r>
            <a:endParaRPr lang="en-US" u="sng" dirty="0">
              <a:solidFill>
                <a:srgbClr val="0000FF"/>
              </a:solidFill>
              <a:latin typeface="Calibri" panose="020F0502020204030204" pitchFamily="34" charset="0"/>
              <a:cs typeface="Calibri"/>
            </a:endParaRPr>
          </a:p>
          <a:p>
            <a:pPr marL="12700" marR="5080">
              <a:lnSpc>
                <a:spcPct val="100000"/>
              </a:lnSpc>
              <a:spcBef>
                <a:spcPts val="95"/>
              </a:spcBef>
              <a:tabLst>
                <a:tab pos="2721610" algn="l"/>
              </a:tabLst>
            </a:pPr>
            <a:endParaRPr lang="en-US" u="sng" dirty="0">
              <a:solidFill>
                <a:srgbClr val="0000FF"/>
              </a:solidFill>
              <a:latin typeface="Calibri" panose="020F0502020204030204" pitchFamily="34" charset="0"/>
              <a:cs typeface="Calibri"/>
            </a:endParaRPr>
          </a:p>
        </p:txBody>
      </p:sp>
      <p:sp>
        <p:nvSpPr>
          <p:cNvPr id="5" name="object 5"/>
          <p:cNvSpPr/>
          <p:nvPr/>
        </p:nvSpPr>
        <p:spPr>
          <a:xfrm>
            <a:off x="1563624" y="781824"/>
            <a:ext cx="3104388" cy="55472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5A11-6865-4B89-B1BE-F61DE649257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F59CF21-C857-48C8-8953-6FF495617876}"/>
              </a:ext>
            </a:extLst>
          </p:cNvPr>
          <p:cNvSpPr>
            <a:spLocks noGrp="1"/>
          </p:cNvSpPr>
          <p:nvPr>
            <p:ph type="body" idx="1"/>
          </p:nvPr>
        </p:nvSpPr>
        <p:spPr/>
        <p:txBody>
          <a:bodyPr/>
          <a:lstStyle/>
          <a:p>
            <a:endParaRPr lang="en-US"/>
          </a:p>
        </p:txBody>
      </p:sp>
      <p:pic>
        <p:nvPicPr>
          <p:cNvPr id="4" name="Online Media 3" title="Impact of Rotary Global Grants">
            <a:hlinkClick r:id="" action="ppaction://media"/>
            <a:extLst>
              <a:ext uri="{FF2B5EF4-FFF2-40B4-BE49-F238E27FC236}">
                <a16:creationId xmlns:a16="http://schemas.microsoft.com/office/drawing/2014/main" id="{9DA7AF31-56DB-476D-94E1-CB024BFA27AD}"/>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0579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4464" y="720928"/>
            <a:ext cx="9326245" cy="514350"/>
          </a:xfrm>
          <a:prstGeom prst="rect">
            <a:avLst/>
          </a:prstGeom>
        </p:spPr>
        <p:txBody>
          <a:bodyPr vert="horz" wrap="square" lIns="0" tIns="13335" rIns="0" bIns="0" rtlCol="0">
            <a:spAutoFit/>
          </a:bodyPr>
          <a:lstStyle/>
          <a:p>
            <a:pPr marL="12700">
              <a:lnSpc>
                <a:spcPct val="100000"/>
              </a:lnSpc>
              <a:spcBef>
                <a:spcPts val="105"/>
              </a:spcBef>
            </a:pPr>
            <a:r>
              <a:rPr spc="-80" dirty="0"/>
              <a:t>COSTA </a:t>
            </a:r>
            <a:r>
              <a:rPr spc="-15" dirty="0"/>
              <a:t>RICA </a:t>
            </a:r>
            <a:r>
              <a:rPr spc="-50" dirty="0"/>
              <a:t>INTERNATIONAL </a:t>
            </a:r>
            <a:r>
              <a:rPr spc="-30" dirty="0"/>
              <a:t>OPPORTUNITY</a:t>
            </a:r>
            <a:r>
              <a:rPr spc="-180" dirty="0"/>
              <a:t> </a:t>
            </a:r>
            <a:r>
              <a:rPr spc="-30" dirty="0"/>
              <a:t>SCHOLARSHIP</a:t>
            </a:r>
          </a:p>
        </p:txBody>
      </p:sp>
      <p:sp>
        <p:nvSpPr>
          <p:cNvPr id="3" name="object 3"/>
          <p:cNvSpPr txBox="1"/>
          <p:nvPr/>
        </p:nvSpPr>
        <p:spPr>
          <a:xfrm>
            <a:off x="609600" y="1524000"/>
            <a:ext cx="9970770" cy="3906520"/>
          </a:xfrm>
          <a:prstGeom prst="rect">
            <a:avLst/>
          </a:prstGeom>
        </p:spPr>
        <p:txBody>
          <a:bodyPr vert="horz" wrap="square" lIns="0" tIns="55244" rIns="0" bIns="0" rtlCol="0">
            <a:spAutoFit/>
          </a:bodyPr>
          <a:lstStyle/>
          <a:p>
            <a:pPr marL="12700" marR="55880">
              <a:lnSpc>
                <a:spcPct val="90000"/>
              </a:lnSpc>
              <a:spcBef>
                <a:spcPts val="434"/>
              </a:spcBef>
            </a:pPr>
            <a:r>
              <a:rPr sz="2800" spc="-15" dirty="0">
                <a:latin typeface="Calibri"/>
                <a:cs typeface="Calibri"/>
              </a:rPr>
              <a:t>College/University students </a:t>
            </a:r>
            <a:r>
              <a:rPr sz="2800" spc="-10" dirty="0">
                <a:latin typeface="Calibri"/>
                <a:cs typeface="Calibri"/>
              </a:rPr>
              <a:t>selected </a:t>
            </a:r>
            <a:r>
              <a:rPr sz="2800" spc="-20" dirty="0">
                <a:latin typeface="Calibri"/>
                <a:cs typeface="Calibri"/>
              </a:rPr>
              <a:t>(Costa </a:t>
            </a:r>
            <a:r>
              <a:rPr sz="2800" spc="-10" dirty="0">
                <a:latin typeface="Calibri"/>
                <a:cs typeface="Calibri"/>
              </a:rPr>
              <a:t>Rica </a:t>
            </a:r>
            <a:r>
              <a:rPr sz="2800" spc="-15" dirty="0">
                <a:latin typeface="Calibri"/>
                <a:cs typeface="Calibri"/>
              </a:rPr>
              <a:t>Scholars) </a:t>
            </a:r>
            <a:r>
              <a:rPr sz="2800" spc="-10" dirty="0">
                <a:latin typeface="Calibri"/>
                <a:cs typeface="Calibri"/>
              </a:rPr>
              <a:t>spend two  </a:t>
            </a:r>
            <a:r>
              <a:rPr sz="2800" spc="-15" dirty="0">
                <a:latin typeface="Calibri"/>
                <a:cs typeface="Calibri"/>
              </a:rPr>
              <a:t>weeks </a:t>
            </a:r>
            <a:r>
              <a:rPr sz="2800" spc="-5" dirty="0">
                <a:latin typeface="Calibri"/>
                <a:cs typeface="Calibri"/>
              </a:rPr>
              <a:t>as </a:t>
            </a:r>
            <a:r>
              <a:rPr sz="2800" spc="-15" dirty="0">
                <a:latin typeface="Calibri"/>
                <a:cs typeface="Calibri"/>
              </a:rPr>
              <a:t>volunteer members </a:t>
            </a:r>
            <a:r>
              <a:rPr sz="2800" spc="-5" dirty="0">
                <a:latin typeface="Calibri"/>
                <a:cs typeface="Calibri"/>
              </a:rPr>
              <a:t>of a </a:t>
            </a:r>
            <a:r>
              <a:rPr sz="2800" spc="-10" dirty="0">
                <a:latin typeface="Calibri"/>
                <a:cs typeface="Calibri"/>
              </a:rPr>
              <a:t>Medical Brigade </a:t>
            </a:r>
            <a:r>
              <a:rPr sz="2800" spc="-5" dirty="0">
                <a:latin typeface="Calibri"/>
                <a:cs typeface="Calibri"/>
              </a:rPr>
              <a:t>in </a:t>
            </a:r>
            <a:r>
              <a:rPr sz="2800" spc="-20" dirty="0">
                <a:latin typeface="Calibri"/>
                <a:cs typeface="Calibri"/>
              </a:rPr>
              <a:t>Costa </a:t>
            </a:r>
            <a:r>
              <a:rPr sz="2800" spc="-10" dirty="0">
                <a:latin typeface="Calibri"/>
                <a:cs typeface="Calibri"/>
              </a:rPr>
              <a:t>Rica  working under </a:t>
            </a:r>
            <a:r>
              <a:rPr sz="2800" spc="-5" dirty="0">
                <a:latin typeface="Calibri"/>
                <a:cs typeface="Calibri"/>
              </a:rPr>
              <a:t>the supervision of </a:t>
            </a:r>
            <a:r>
              <a:rPr sz="2800" spc="-10" dirty="0">
                <a:latin typeface="Calibri"/>
                <a:cs typeface="Calibri"/>
              </a:rPr>
              <a:t>medical</a:t>
            </a:r>
            <a:r>
              <a:rPr sz="2800" spc="100" dirty="0">
                <a:latin typeface="Calibri"/>
                <a:cs typeface="Calibri"/>
              </a:rPr>
              <a:t> </a:t>
            </a:r>
            <a:r>
              <a:rPr sz="2800" spc="-15" dirty="0">
                <a:latin typeface="Calibri"/>
                <a:cs typeface="Calibri"/>
              </a:rPr>
              <a:t>professionals.</a:t>
            </a:r>
            <a:endParaRPr sz="2800" dirty="0">
              <a:latin typeface="Calibri"/>
              <a:cs typeface="Calibri"/>
            </a:endParaRPr>
          </a:p>
          <a:p>
            <a:pPr marL="12700">
              <a:lnSpc>
                <a:spcPct val="100000"/>
              </a:lnSpc>
              <a:spcBef>
                <a:spcPts val="670"/>
              </a:spcBef>
            </a:pPr>
            <a:r>
              <a:rPr sz="2800" spc="-15" dirty="0">
                <a:highlight>
                  <a:srgbClr val="FFFF00"/>
                </a:highlight>
                <a:latin typeface="Calibri"/>
                <a:cs typeface="Calibri"/>
              </a:rPr>
              <a:t>Scholars </a:t>
            </a:r>
            <a:r>
              <a:rPr sz="2800" spc="-10" dirty="0">
                <a:highlight>
                  <a:srgbClr val="FFFF00"/>
                </a:highlight>
                <a:latin typeface="Calibri"/>
                <a:cs typeface="Calibri"/>
              </a:rPr>
              <a:t>help </a:t>
            </a:r>
            <a:r>
              <a:rPr sz="2800" spc="-15" dirty="0">
                <a:highlight>
                  <a:srgbClr val="FFFF00"/>
                </a:highlight>
                <a:latin typeface="Calibri"/>
                <a:cs typeface="Calibri"/>
              </a:rPr>
              <a:t>provide </a:t>
            </a:r>
            <a:r>
              <a:rPr sz="2800" spc="-10" dirty="0">
                <a:highlight>
                  <a:srgbClr val="FFFF00"/>
                </a:highlight>
                <a:latin typeface="Calibri"/>
                <a:cs typeface="Calibri"/>
              </a:rPr>
              <a:t>medical </a:t>
            </a:r>
            <a:r>
              <a:rPr sz="2800" spc="-5" dirty="0">
                <a:highlight>
                  <a:srgbClr val="FFFF00"/>
                </a:highlight>
                <a:latin typeface="Calibri"/>
                <a:cs typeface="Calibri"/>
              </a:rPr>
              <a:t>services </a:t>
            </a:r>
            <a:r>
              <a:rPr sz="2800" spc="-20" dirty="0">
                <a:highlight>
                  <a:srgbClr val="FFFF00"/>
                </a:highlight>
                <a:latin typeface="Calibri"/>
                <a:cs typeface="Calibri"/>
              </a:rPr>
              <a:t>to </a:t>
            </a:r>
            <a:r>
              <a:rPr sz="2800" spc="-10" dirty="0">
                <a:highlight>
                  <a:srgbClr val="FFFF00"/>
                </a:highlight>
                <a:latin typeface="Calibri"/>
                <a:cs typeface="Calibri"/>
              </a:rPr>
              <a:t>individuals </a:t>
            </a:r>
            <a:r>
              <a:rPr sz="2800" spc="-5" dirty="0">
                <a:highlight>
                  <a:srgbClr val="FFFF00"/>
                </a:highlight>
                <a:latin typeface="Calibri"/>
                <a:cs typeface="Calibri"/>
              </a:rPr>
              <a:t>in</a:t>
            </a:r>
            <a:r>
              <a:rPr sz="2800" spc="215" dirty="0">
                <a:highlight>
                  <a:srgbClr val="FFFF00"/>
                </a:highlight>
                <a:latin typeface="Calibri"/>
                <a:cs typeface="Calibri"/>
              </a:rPr>
              <a:t> </a:t>
            </a:r>
            <a:r>
              <a:rPr sz="2800" spc="-10" dirty="0">
                <a:highlight>
                  <a:srgbClr val="FFFF00"/>
                </a:highlight>
                <a:latin typeface="Calibri"/>
                <a:cs typeface="Calibri"/>
              </a:rPr>
              <a:t>need</a:t>
            </a:r>
            <a:r>
              <a:rPr sz="2800" spc="-10" dirty="0">
                <a:latin typeface="Calibri"/>
                <a:cs typeface="Calibri"/>
              </a:rPr>
              <a:t>.</a:t>
            </a:r>
            <a:endParaRPr sz="2800" dirty="0">
              <a:latin typeface="Calibri"/>
              <a:cs typeface="Calibri"/>
            </a:endParaRPr>
          </a:p>
          <a:p>
            <a:pPr marL="12700" marR="237490">
              <a:lnSpc>
                <a:spcPts val="3020"/>
              </a:lnSpc>
              <a:spcBef>
                <a:spcPts val="1045"/>
              </a:spcBef>
            </a:pPr>
            <a:r>
              <a:rPr sz="2800" spc="-15" dirty="0">
                <a:latin typeface="Calibri"/>
                <a:cs typeface="Calibri"/>
              </a:rPr>
              <a:t>Interactions </a:t>
            </a:r>
            <a:r>
              <a:rPr sz="2800" spc="-5" dirty="0">
                <a:latin typeface="Calibri"/>
                <a:cs typeface="Calibri"/>
              </a:rPr>
              <a:t>with </a:t>
            </a:r>
            <a:r>
              <a:rPr sz="2800" spc="-10" dirty="0">
                <a:latin typeface="Calibri"/>
                <a:cs typeface="Calibri"/>
              </a:rPr>
              <a:t>community </a:t>
            </a:r>
            <a:r>
              <a:rPr sz="2800" spc="-15" dirty="0">
                <a:latin typeface="Calibri"/>
                <a:cs typeface="Calibri"/>
              </a:rPr>
              <a:t>members </a:t>
            </a:r>
            <a:r>
              <a:rPr sz="2800" spc="-5" dirty="0">
                <a:latin typeface="Calibri"/>
                <a:cs typeface="Calibri"/>
              </a:rPr>
              <a:t>and </a:t>
            </a:r>
            <a:r>
              <a:rPr sz="2800" spc="-10" dirty="0">
                <a:latin typeface="Calibri"/>
                <a:cs typeface="Calibri"/>
              </a:rPr>
              <a:t>other </a:t>
            </a:r>
            <a:r>
              <a:rPr sz="2800" spc="-15" dirty="0">
                <a:latin typeface="Calibri"/>
                <a:cs typeface="Calibri"/>
              </a:rPr>
              <a:t>brigade </a:t>
            </a:r>
            <a:r>
              <a:rPr sz="2800" spc="-10" dirty="0">
                <a:latin typeface="Calibri"/>
                <a:cs typeface="Calibri"/>
              </a:rPr>
              <a:t>members  help </a:t>
            </a:r>
            <a:r>
              <a:rPr sz="2800" spc="-15" dirty="0">
                <a:latin typeface="Calibri"/>
                <a:cs typeface="Calibri"/>
              </a:rPr>
              <a:t>Scholars </a:t>
            </a:r>
            <a:r>
              <a:rPr sz="2800" spc="-20" dirty="0">
                <a:latin typeface="Calibri"/>
                <a:cs typeface="Calibri"/>
              </a:rPr>
              <a:t>recognize </a:t>
            </a:r>
            <a:r>
              <a:rPr sz="2800" spc="-5" dirty="0">
                <a:latin typeface="Calibri"/>
                <a:cs typeface="Calibri"/>
              </a:rPr>
              <a:t>the </a:t>
            </a:r>
            <a:r>
              <a:rPr sz="2800" spc="-10" dirty="0">
                <a:latin typeface="Calibri"/>
                <a:cs typeface="Calibri"/>
              </a:rPr>
              <a:t>positive </a:t>
            </a:r>
            <a:r>
              <a:rPr sz="2800" spc="-20" dirty="0">
                <a:latin typeface="Calibri"/>
                <a:cs typeface="Calibri"/>
              </a:rPr>
              <a:t>difference </a:t>
            </a:r>
            <a:r>
              <a:rPr sz="2800" spc="-10" dirty="0">
                <a:latin typeface="Calibri"/>
                <a:cs typeface="Calibri"/>
              </a:rPr>
              <a:t>they </a:t>
            </a:r>
            <a:r>
              <a:rPr sz="2800" spc="-20" dirty="0">
                <a:latin typeface="Calibri"/>
                <a:cs typeface="Calibri"/>
              </a:rPr>
              <a:t>are</a:t>
            </a:r>
            <a:r>
              <a:rPr sz="2800" spc="155" dirty="0">
                <a:latin typeface="Calibri"/>
                <a:cs typeface="Calibri"/>
              </a:rPr>
              <a:t> </a:t>
            </a:r>
            <a:r>
              <a:rPr sz="2800" spc="-5" dirty="0">
                <a:latin typeface="Calibri"/>
                <a:cs typeface="Calibri"/>
              </a:rPr>
              <a:t>making.</a:t>
            </a:r>
            <a:endParaRPr sz="2800" dirty="0">
              <a:latin typeface="Calibri"/>
              <a:cs typeface="Calibri"/>
            </a:endParaRPr>
          </a:p>
          <a:p>
            <a:pPr marL="12700" marR="5080">
              <a:lnSpc>
                <a:spcPts val="3020"/>
              </a:lnSpc>
              <a:spcBef>
                <a:spcPts val="1010"/>
              </a:spcBef>
            </a:pPr>
            <a:r>
              <a:rPr sz="2800" spc="-10" dirty="0">
                <a:latin typeface="Calibri"/>
                <a:cs typeface="Calibri"/>
              </a:rPr>
              <a:t>The </a:t>
            </a:r>
            <a:r>
              <a:rPr sz="2800" spc="-5" dirty="0">
                <a:latin typeface="Calibri"/>
                <a:cs typeface="Calibri"/>
              </a:rPr>
              <a:t>video in the </a:t>
            </a:r>
            <a:r>
              <a:rPr sz="2800" spc="-15" dirty="0">
                <a:latin typeface="Calibri"/>
                <a:cs typeface="Calibri"/>
              </a:rPr>
              <a:t>next </a:t>
            </a:r>
            <a:r>
              <a:rPr sz="2800" spc="-10" dirty="0">
                <a:latin typeface="Calibri"/>
                <a:cs typeface="Calibri"/>
              </a:rPr>
              <a:t>slide </a:t>
            </a:r>
            <a:r>
              <a:rPr sz="2800" spc="-15" dirty="0">
                <a:latin typeface="Calibri"/>
                <a:cs typeface="Calibri"/>
              </a:rPr>
              <a:t>provides </a:t>
            </a:r>
            <a:r>
              <a:rPr sz="2800" spc="-5" dirty="0">
                <a:latin typeface="Calibri"/>
                <a:cs typeface="Calibri"/>
              </a:rPr>
              <a:t>a </a:t>
            </a:r>
            <a:r>
              <a:rPr sz="2800" spc="-10" dirty="0">
                <a:latin typeface="Calibri"/>
                <a:cs typeface="Calibri"/>
              </a:rPr>
              <a:t>glimpse </a:t>
            </a:r>
            <a:r>
              <a:rPr sz="2800" spc="-5" dirty="0">
                <a:latin typeface="Calibri"/>
                <a:cs typeface="Calibri"/>
              </a:rPr>
              <a:t>of the </a:t>
            </a:r>
            <a:r>
              <a:rPr sz="2800" spc="-10" dirty="0">
                <a:latin typeface="Calibri"/>
                <a:cs typeface="Calibri"/>
              </a:rPr>
              <a:t>experiences  </a:t>
            </a:r>
            <a:r>
              <a:rPr sz="2800" spc="-15" dirty="0">
                <a:latin typeface="Calibri"/>
                <a:cs typeface="Calibri"/>
              </a:rPr>
              <a:t>encountered by Paula </a:t>
            </a:r>
            <a:r>
              <a:rPr sz="2800" spc="-10" dirty="0">
                <a:latin typeface="Calibri"/>
                <a:cs typeface="Calibri"/>
              </a:rPr>
              <a:t>Villalpando </a:t>
            </a:r>
            <a:r>
              <a:rPr sz="2800" spc="-5" dirty="0">
                <a:latin typeface="Calibri"/>
                <a:cs typeface="Calibri"/>
              </a:rPr>
              <a:t>and </a:t>
            </a:r>
            <a:r>
              <a:rPr sz="2800" spc="-10" dirty="0">
                <a:latin typeface="Calibri"/>
                <a:cs typeface="Calibri"/>
              </a:rPr>
              <a:t>Humberto </a:t>
            </a:r>
            <a:r>
              <a:rPr sz="2800" spc="-15" dirty="0">
                <a:latin typeface="Calibri"/>
                <a:cs typeface="Calibri"/>
              </a:rPr>
              <a:t>Garza </a:t>
            </a:r>
            <a:r>
              <a:rPr sz="2800" spc="-10" dirty="0">
                <a:latin typeface="Calibri"/>
                <a:cs typeface="Calibri"/>
              </a:rPr>
              <a:t>(District </a:t>
            </a:r>
            <a:r>
              <a:rPr sz="2800" spc="-5" dirty="0">
                <a:latin typeface="Calibri"/>
                <a:cs typeface="Calibri"/>
              </a:rPr>
              <a:t>5930  </a:t>
            </a:r>
            <a:r>
              <a:rPr sz="2800" spc="-20" dirty="0">
                <a:latin typeface="Calibri"/>
                <a:cs typeface="Calibri"/>
              </a:rPr>
              <a:t>Costa </a:t>
            </a:r>
            <a:r>
              <a:rPr sz="2800" spc="-10" dirty="0">
                <a:latin typeface="Calibri"/>
                <a:cs typeface="Calibri"/>
              </a:rPr>
              <a:t>Rica </a:t>
            </a:r>
            <a:r>
              <a:rPr sz="2800" spc="-15" dirty="0">
                <a:latin typeface="Calibri"/>
                <a:cs typeface="Calibri"/>
              </a:rPr>
              <a:t>Scholars, </a:t>
            </a:r>
            <a:r>
              <a:rPr sz="2800" spc="-20" dirty="0">
                <a:latin typeface="Calibri"/>
                <a:cs typeface="Calibri"/>
              </a:rPr>
              <a:t>May </a:t>
            </a:r>
            <a:r>
              <a:rPr sz="2800" spc="-5" dirty="0">
                <a:latin typeface="Calibri"/>
                <a:cs typeface="Calibri"/>
              </a:rPr>
              <a:t>26-June 8,</a:t>
            </a:r>
            <a:r>
              <a:rPr sz="2800" spc="150" dirty="0">
                <a:latin typeface="Calibri"/>
                <a:cs typeface="Calibri"/>
              </a:rPr>
              <a:t> </a:t>
            </a:r>
            <a:r>
              <a:rPr sz="2800" spc="-5" dirty="0">
                <a:latin typeface="Calibri"/>
                <a:cs typeface="Calibri"/>
              </a:rPr>
              <a:t>2019).</a:t>
            </a:r>
            <a:endParaRPr sz="2800"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1104" y="807719"/>
            <a:ext cx="6173724" cy="4343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737604" y="740663"/>
            <a:ext cx="4480559" cy="447903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52652" y="5741619"/>
            <a:ext cx="3226435" cy="391160"/>
          </a:xfrm>
          <a:prstGeom prst="rect">
            <a:avLst/>
          </a:prstGeom>
        </p:spPr>
        <p:txBody>
          <a:bodyPr vert="horz" wrap="square" lIns="0" tIns="12700" rIns="0" bIns="0" rtlCol="0">
            <a:spAutoFit/>
          </a:bodyPr>
          <a:lstStyle/>
          <a:p>
            <a:pPr marL="12700">
              <a:lnSpc>
                <a:spcPct val="100000"/>
              </a:lnSpc>
              <a:spcBef>
                <a:spcPts val="100"/>
              </a:spcBef>
            </a:pPr>
            <a:r>
              <a:rPr sz="1800" u="heavy" spc="-10" dirty="0">
                <a:solidFill>
                  <a:srgbClr val="0462C1"/>
                </a:solidFill>
                <a:uFill>
                  <a:solidFill>
                    <a:srgbClr val="0462C1"/>
                  </a:solidFill>
                </a:uFill>
                <a:latin typeface="Calibri"/>
                <a:cs typeface="Calibri"/>
                <a:hlinkClick r:id="rId4"/>
              </a:rPr>
              <a:t>https://youtu</a:t>
            </a:r>
            <a:r>
              <a:rPr dirty="0">
                <a:hlinkClick r:id="rId4"/>
              </a:rPr>
              <a:t>.</a:t>
            </a:r>
            <a:r>
              <a:rPr sz="1800" u="heavy" spc="-10" dirty="0">
                <a:solidFill>
                  <a:srgbClr val="0462C1"/>
                </a:solidFill>
                <a:uFill>
                  <a:solidFill>
                    <a:srgbClr val="0462C1"/>
                  </a:solidFill>
                </a:uFill>
                <a:latin typeface="Calibri"/>
                <a:cs typeface="Calibri"/>
                <a:hlinkClick r:id="rId4"/>
              </a:rPr>
              <a:t>be/</a:t>
            </a:r>
            <a:r>
              <a:rPr sz="2400" u="heavy" spc="-10" dirty="0">
                <a:solidFill>
                  <a:srgbClr val="0462C1"/>
                </a:solidFill>
                <a:uFill>
                  <a:solidFill>
                    <a:srgbClr val="0462C1"/>
                  </a:solidFill>
                </a:uFill>
                <a:latin typeface="Calibri"/>
                <a:cs typeface="Calibri"/>
                <a:hlinkClick r:id="rId4"/>
              </a:rPr>
              <a:t>xMSbGEf3laI</a:t>
            </a:r>
            <a:endParaRPr sz="2400" dirty="0">
              <a:latin typeface="Calibri"/>
              <a:cs typeface="Calibri"/>
            </a:endParaRPr>
          </a:p>
        </p:txBody>
      </p:sp>
      <p:sp>
        <p:nvSpPr>
          <p:cNvPr id="5" name="object 5"/>
          <p:cNvSpPr txBox="1"/>
          <p:nvPr/>
        </p:nvSpPr>
        <p:spPr>
          <a:xfrm>
            <a:off x="4430395" y="5741619"/>
            <a:ext cx="6972934"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Video </a:t>
            </a:r>
            <a:r>
              <a:rPr sz="2400" spc="-15" dirty="0">
                <a:latin typeface="Calibri"/>
                <a:cs typeface="Calibri"/>
              </a:rPr>
              <a:t>shows Costa </a:t>
            </a:r>
            <a:r>
              <a:rPr sz="2400" spc="-5" dirty="0">
                <a:latin typeface="Calibri"/>
                <a:cs typeface="Calibri"/>
              </a:rPr>
              <a:t>Rica </a:t>
            </a:r>
            <a:r>
              <a:rPr sz="2400" spc="-10" dirty="0">
                <a:latin typeface="Calibri"/>
                <a:cs typeface="Calibri"/>
              </a:rPr>
              <a:t>Scholars </a:t>
            </a:r>
            <a:r>
              <a:rPr sz="2400" spc="-15" dirty="0">
                <a:latin typeface="Calibri"/>
                <a:cs typeface="Calibri"/>
              </a:rPr>
              <a:t>at </a:t>
            </a:r>
            <a:r>
              <a:rPr sz="2400" spc="-10" dirty="0">
                <a:latin typeface="Calibri"/>
                <a:cs typeface="Calibri"/>
              </a:rPr>
              <a:t>work </a:t>
            </a:r>
            <a:r>
              <a:rPr sz="2400" dirty="0">
                <a:latin typeface="Calibri"/>
                <a:cs typeface="Calibri"/>
              </a:rPr>
              <a:t>and </a:t>
            </a:r>
            <a:r>
              <a:rPr sz="2400" spc="-10" dirty="0">
                <a:latin typeface="Calibri"/>
                <a:cs typeface="Calibri"/>
              </a:rPr>
              <a:t>having</a:t>
            </a:r>
            <a:r>
              <a:rPr sz="2400" spc="-60" dirty="0">
                <a:latin typeface="Calibri"/>
                <a:cs typeface="Calibri"/>
              </a:rPr>
              <a:t> </a:t>
            </a:r>
            <a:r>
              <a:rPr sz="2400" spc="-5" dirty="0">
                <a:latin typeface="Calibri"/>
                <a:cs typeface="Calibri"/>
              </a:rPr>
              <a:t>fun.</a:t>
            </a:r>
            <a:endParaRPr sz="24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Video from Paula Villalpando depicting her experience in Costa Rica from 26 May to 8 June 2019">
            <a:hlinkClick r:id="" action="ppaction://media"/>
            <a:extLst>
              <a:ext uri="{FF2B5EF4-FFF2-40B4-BE49-F238E27FC236}">
                <a16:creationId xmlns:a16="http://schemas.microsoft.com/office/drawing/2014/main" id="{D9F24199-2F5B-46B3-A338-AAEAEAFBCEFE}"/>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4582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1130" y="501776"/>
            <a:ext cx="9753600" cy="953135"/>
          </a:xfrm>
          <a:prstGeom prst="rect">
            <a:avLst/>
          </a:prstGeom>
        </p:spPr>
        <p:txBody>
          <a:bodyPr vert="horz" wrap="square" lIns="0" tIns="13335" rIns="0" bIns="0" rtlCol="0">
            <a:spAutoFit/>
          </a:bodyPr>
          <a:lstStyle/>
          <a:p>
            <a:pPr algn="ctr">
              <a:lnSpc>
                <a:spcPts val="3650"/>
              </a:lnSpc>
              <a:spcBef>
                <a:spcPts val="105"/>
              </a:spcBef>
            </a:pPr>
            <a:r>
              <a:rPr spc="-20" dirty="0"/>
              <a:t>Military </a:t>
            </a:r>
            <a:r>
              <a:rPr spc="-60" dirty="0"/>
              <a:t>Veteran </a:t>
            </a:r>
            <a:r>
              <a:rPr spc="-25" dirty="0"/>
              <a:t>Scholarship</a:t>
            </a:r>
            <a:r>
              <a:rPr spc="-160" dirty="0"/>
              <a:t> </a:t>
            </a:r>
            <a:r>
              <a:rPr spc="-30" dirty="0"/>
              <a:t>Recipient</a:t>
            </a:r>
          </a:p>
          <a:p>
            <a:pPr algn="ctr">
              <a:lnSpc>
                <a:spcPts val="3650"/>
              </a:lnSpc>
            </a:pPr>
            <a:r>
              <a:rPr spc="-30" dirty="0"/>
              <a:t>Samantha </a:t>
            </a:r>
            <a:r>
              <a:rPr spc="-15" dirty="0"/>
              <a:t>San </a:t>
            </a:r>
            <a:r>
              <a:rPr spc="-20" dirty="0"/>
              <a:t>Miguel, </a:t>
            </a:r>
            <a:r>
              <a:rPr spc="-5" dirty="0"/>
              <a:t>B.A., </a:t>
            </a:r>
            <a:r>
              <a:rPr spc="-100" dirty="0"/>
              <a:t>Texas </a:t>
            </a:r>
            <a:r>
              <a:rPr spc="-15" dirty="0"/>
              <a:t>A&amp;M </a:t>
            </a:r>
            <a:r>
              <a:rPr spc="-30" dirty="0"/>
              <a:t>University </a:t>
            </a:r>
            <a:r>
              <a:rPr dirty="0"/>
              <a:t>-</a:t>
            </a:r>
            <a:r>
              <a:rPr spc="-290" dirty="0"/>
              <a:t> </a:t>
            </a:r>
            <a:r>
              <a:rPr spc="-20" dirty="0"/>
              <a:t>Kingsville</a:t>
            </a:r>
          </a:p>
        </p:txBody>
      </p:sp>
      <p:sp>
        <p:nvSpPr>
          <p:cNvPr id="3" name="object 3"/>
          <p:cNvSpPr/>
          <p:nvPr/>
        </p:nvSpPr>
        <p:spPr>
          <a:xfrm>
            <a:off x="1121663" y="1690114"/>
            <a:ext cx="4067555" cy="5140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72684" y="1690116"/>
            <a:ext cx="6071616" cy="428701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1265" y="609676"/>
            <a:ext cx="5655945" cy="697230"/>
          </a:xfrm>
          <a:prstGeom prst="rect">
            <a:avLst/>
          </a:prstGeom>
        </p:spPr>
        <p:txBody>
          <a:bodyPr vert="horz" wrap="square" lIns="0" tIns="13335" rIns="0" bIns="0" rtlCol="0">
            <a:spAutoFit/>
          </a:bodyPr>
          <a:lstStyle/>
          <a:p>
            <a:pPr marL="12700">
              <a:lnSpc>
                <a:spcPct val="100000"/>
              </a:lnSpc>
              <a:spcBef>
                <a:spcPts val="105"/>
              </a:spcBef>
            </a:pPr>
            <a:r>
              <a:rPr sz="4400" spc="-30" dirty="0"/>
              <a:t>Global </a:t>
            </a:r>
            <a:r>
              <a:rPr sz="4400" spc="-55" dirty="0"/>
              <a:t>Grant</a:t>
            </a:r>
            <a:r>
              <a:rPr sz="4400" spc="-170" dirty="0"/>
              <a:t> </a:t>
            </a:r>
            <a:r>
              <a:rPr sz="4400" spc="-45" dirty="0"/>
              <a:t>Scholarships</a:t>
            </a:r>
            <a:endParaRPr sz="4400"/>
          </a:p>
        </p:txBody>
      </p:sp>
      <p:sp>
        <p:nvSpPr>
          <p:cNvPr id="3" name="object 3"/>
          <p:cNvSpPr txBox="1"/>
          <p:nvPr/>
        </p:nvSpPr>
        <p:spPr>
          <a:xfrm>
            <a:off x="893165" y="1589024"/>
            <a:ext cx="4445000" cy="863600"/>
          </a:xfrm>
          <a:prstGeom prst="rect">
            <a:avLst/>
          </a:prstGeom>
        </p:spPr>
        <p:txBody>
          <a:bodyPr vert="horz" wrap="square" lIns="0" tIns="66040" rIns="0" bIns="0" rtlCol="0">
            <a:spAutoFit/>
          </a:bodyPr>
          <a:lstStyle/>
          <a:p>
            <a:pPr marL="12700">
              <a:lnSpc>
                <a:spcPct val="100000"/>
              </a:lnSpc>
              <a:spcBef>
                <a:spcPts val="520"/>
              </a:spcBef>
            </a:pPr>
            <a:r>
              <a:rPr sz="2400" b="1" spc="-5" dirty="0">
                <a:latin typeface="Calibri"/>
                <a:cs typeface="Calibri"/>
              </a:rPr>
              <a:t>Global </a:t>
            </a:r>
            <a:r>
              <a:rPr sz="2400" b="1" dirty="0">
                <a:latin typeface="Calibri"/>
                <a:cs typeface="Calibri"/>
              </a:rPr>
              <a:t>Scholar </a:t>
            </a:r>
            <a:r>
              <a:rPr sz="2400" b="1" spc="-20" dirty="0">
                <a:latin typeface="Calibri"/>
                <a:cs typeface="Calibri"/>
              </a:rPr>
              <a:t>Kayla</a:t>
            </a:r>
            <a:r>
              <a:rPr sz="2400" b="1" spc="-50" dirty="0">
                <a:latin typeface="Calibri"/>
                <a:cs typeface="Calibri"/>
              </a:rPr>
              <a:t> </a:t>
            </a:r>
            <a:r>
              <a:rPr sz="2400" b="1" spc="-10" dirty="0">
                <a:latin typeface="Calibri"/>
                <a:cs typeface="Calibri"/>
              </a:rPr>
              <a:t>Stovall</a:t>
            </a:r>
            <a:endParaRPr sz="2400">
              <a:latin typeface="Calibri"/>
              <a:cs typeface="Calibri"/>
            </a:endParaRPr>
          </a:p>
          <a:p>
            <a:pPr marL="12700">
              <a:lnSpc>
                <a:spcPct val="100000"/>
              </a:lnSpc>
              <a:spcBef>
                <a:spcPts val="420"/>
              </a:spcBef>
            </a:pPr>
            <a:r>
              <a:rPr sz="2400" b="1" spc="-5" dirty="0">
                <a:latin typeface="Calibri"/>
                <a:cs typeface="Calibri"/>
              </a:rPr>
              <a:t>M. </a:t>
            </a:r>
            <a:r>
              <a:rPr sz="2400" b="1" dirty="0">
                <a:latin typeface="Calibri"/>
                <a:cs typeface="Calibri"/>
              </a:rPr>
              <a:t>S. </a:t>
            </a:r>
            <a:r>
              <a:rPr sz="2400" b="1" spc="-35" dirty="0">
                <a:latin typeface="Calibri"/>
                <a:cs typeface="Calibri"/>
              </a:rPr>
              <a:t>Univ. </a:t>
            </a:r>
            <a:r>
              <a:rPr sz="2400" b="1" dirty="0">
                <a:latin typeface="Calibri"/>
                <a:cs typeface="Calibri"/>
              </a:rPr>
              <a:t>of </a:t>
            </a:r>
            <a:r>
              <a:rPr sz="2400" b="1" spc="-10" dirty="0">
                <a:latin typeface="Calibri"/>
                <a:cs typeface="Calibri"/>
              </a:rPr>
              <a:t>Edingburgh,</a:t>
            </a:r>
            <a:r>
              <a:rPr sz="2400" b="1" spc="-50" dirty="0">
                <a:latin typeface="Calibri"/>
                <a:cs typeface="Calibri"/>
              </a:rPr>
              <a:t> </a:t>
            </a:r>
            <a:r>
              <a:rPr sz="2400" b="1" spc="-5" dirty="0">
                <a:latin typeface="Calibri"/>
                <a:cs typeface="Calibri"/>
              </a:rPr>
              <a:t>Scotland</a:t>
            </a:r>
            <a:endParaRPr sz="2400">
              <a:latin typeface="Calibri"/>
              <a:cs typeface="Calibri"/>
            </a:endParaRPr>
          </a:p>
        </p:txBody>
      </p:sp>
      <p:sp>
        <p:nvSpPr>
          <p:cNvPr id="4" name="object 4"/>
          <p:cNvSpPr txBox="1"/>
          <p:nvPr/>
        </p:nvSpPr>
        <p:spPr>
          <a:xfrm>
            <a:off x="6251575" y="1589024"/>
            <a:ext cx="5187315" cy="863600"/>
          </a:xfrm>
          <a:prstGeom prst="rect">
            <a:avLst/>
          </a:prstGeom>
        </p:spPr>
        <p:txBody>
          <a:bodyPr vert="horz" wrap="square" lIns="0" tIns="66040" rIns="0" bIns="0" rtlCol="0">
            <a:spAutoFit/>
          </a:bodyPr>
          <a:lstStyle/>
          <a:p>
            <a:pPr marL="12700">
              <a:lnSpc>
                <a:spcPct val="100000"/>
              </a:lnSpc>
              <a:spcBef>
                <a:spcPts val="520"/>
              </a:spcBef>
            </a:pPr>
            <a:r>
              <a:rPr sz="2400" b="1" spc="-5" dirty="0">
                <a:latin typeface="Calibri"/>
                <a:cs typeface="Calibri"/>
              </a:rPr>
              <a:t>Global </a:t>
            </a:r>
            <a:r>
              <a:rPr sz="2400" b="1" dirty="0">
                <a:latin typeface="Calibri"/>
                <a:cs typeface="Calibri"/>
              </a:rPr>
              <a:t>Scholar </a:t>
            </a:r>
            <a:r>
              <a:rPr sz="2400" b="1" spc="-5" dirty="0">
                <a:latin typeface="Calibri"/>
                <a:cs typeface="Calibri"/>
              </a:rPr>
              <a:t>Amanda</a:t>
            </a:r>
            <a:r>
              <a:rPr sz="2400" b="1" spc="-60" dirty="0">
                <a:latin typeface="Calibri"/>
                <a:cs typeface="Calibri"/>
              </a:rPr>
              <a:t> </a:t>
            </a:r>
            <a:r>
              <a:rPr sz="2400" b="1" dirty="0">
                <a:latin typeface="Calibri"/>
                <a:cs typeface="Calibri"/>
              </a:rPr>
              <a:t>Lewis</a:t>
            </a:r>
            <a:endParaRPr sz="2400">
              <a:latin typeface="Calibri"/>
              <a:cs typeface="Calibri"/>
            </a:endParaRPr>
          </a:p>
          <a:p>
            <a:pPr marL="12700">
              <a:lnSpc>
                <a:spcPct val="100000"/>
              </a:lnSpc>
              <a:spcBef>
                <a:spcPts val="420"/>
              </a:spcBef>
            </a:pPr>
            <a:r>
              <a:rPr sz="2400" b="1" spc="-5" dirty="0">
                <a:latin typeface="Calibri"/>
                <a:cs typeface="Calibri"/>
              </a:rPr>
              <a:t>M.S. </a:t>
            </a:r>
            <a:r>
              <a:rPr sz="2400" b="1" spc="-20" dirty="0">
                <a:latin typeface="Calibri"/>
                <a:cs typeface="Calibri"/>
              </a:rPr>
              <a:t>Wageningen </a:t>
            </a:r>
            <a:r>
              <a:rPr sz="2400" b="1" spc="-30" dirty="0">
                <a:latin typeface="Calibri"/>
                <a:cs typeface="Calibri"/>
              </a:rPr>
              <a:t>Univ., </a:t>
            </a:r>
            <a:r>
              <a:rPr sz="2400" b="1" spc="-5" dirty="0">
                <a:latin typeface="Calibri"/>
                <a:cs typeface="Calibri"/>
              </a:rPr>
              <a:t>The</a:t>
            </a:r>
            <a:r>
              <a:rPr sz="2400" b="1" spc="-25" dirty="0">
                <a:latin typeface="Calibri"/>
                <a:cs typeface="Calibri"/>
              </a:rPr>
              <a:t> </a:t>
            </a:r>
            <a:r>
              <a:rPr sz="2400" b="1" spc="-5" dirty="0">
                <a:latin typeface="Calibri"/>
                <a:cs typeface="Calibri"/>
              </a:rPr>
              <a:t>Netherlands</a:t>
            </a:r>
            <a:endParaRPr sz="2400">
              <a:latin typeface="Calibri"/>
              <a:cs typeface="Calibri"/>
            </a:endParaRPr>
          </a:p>
        </p:txBody>
      </p:sp>
      <p:sp>
        <p:nvSpPr>
          <p:cNvPr id="5" name="object 5"/>
          <p:cNvSpPr/>
          <p:nvPr/>
        </p:nvSpPr>
        <p:spPr>
          <a:xfrm>
            <a:off x="6513576" y="2505455"/>
            <a:ext cx="4218432" cy="368350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36675" y="2505455"/>
            <a:ext cx="4841748" cy="372770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lowchart: Document 2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838200" y="171162"/>
            <a:ext cx="2840182" cy="2371148"/>
          </a:xfrm>
          <a:prstGeom prst="rect">
            <a:avLst/>
          </a:prstGeom>
        </p:spPr>
        <p:txBody>
          <a:bodyPr vert="horz" lIns="91440" tIns="45720" rIns="91440" bIns="45720" rtlCol="0" anchor="ctr">
            <a:normAutofit/>
          </a:bodyPr>
          <a:lstStyle/>
          <a:p>
            <a:pPr marL="12700" algn="l" rtl="0">
              <a:lnSpc>
                <a:spcPct val="90000"/>
              </a:lnSpc>
              <a:spcBef>
                <a:spcPct val="0"/>
              </a:spcBef>
              <a:tabLst>
                <a:tab pos="2219325" algn="l"/>
              </a:tabLst>
            </a:pPr>
            <a:r>
              <a:rPr lang="en-US" kern="1200" spc="-45">
                <a:solidFill>
                  <a:srgbClr val="FFFFFF"/>
                </a:solidFill>
                <a:latin typeface="+mj-lt"/>
                <a:ea typeface="+mj-ea"/>
                <a:cs typeface="+mj-cs"/>
              </a:rPr>
              <a:t>EAKF</a:t>
            </a:r>
          </a:p>
        </p:txBody>
      </p:sp>
      <p:sp>
        <p:nvSpPr>
          <p:cNvPr id="3" name="object 3"/>
          <p:cNvSpPr txBox="1"/>
          <p:nvPr/>
        </p:nvSpPr>
        <p:spPr>
          <a:xfrm>
            <a:off x="838200" y="1825625"/>
            <a:ext cx="6714066" cy="4301437"/>
          </a:xfrm>
          <a:prstGeom prst="rect">
            <a:avLst/>
          </a:prstGeom>
        </p:spPr>
        <p:txBody>
          <a:bodyPr vert="horz" lIns="91440" tIns="45720" rIns="91440" bIns="45720" rtlCol="0">
            <a:normAutofit/>
          </a:bodyPr>
          <a:lstStyle/>
          <a:p>
            <a:pPr marL="241300" indent="-228600">
              <a:lnSpc>
                <a:spcPct val="90000"/>
              </a:lnSpc>
              <a:spcBef>
                <a:spcPts val="1714"/>
              </a:spcBef>
              <a:buFont typeface="Arial" panose="020B0604020202020204" pitchFamily="34" charset="0"/>
              <a:buChar char="•"/>
              <a:tabLst>
                <a:tab pos="241935" algn="l"/>
              </a:tabLst>
            </a:pPr>
            <a:endParaRPr lang="en-US" sz="2000" dirty="0"/>
          </a:p>
        </p:txBody>
      </p:sp>
      <p:pic>
        <p:nvPicPr>
          <p:cNvPr id="5" name="Online Media 4" title="EAFK In Action During COVID 19 Torres Elementary">
            <a:hlinkClick r:id="" action="ppaction://media"/>
            <a:extLst>
              <a:ext uri="{FF2B5EF4-FFF2-40B4-BE49-F238E27FC236}">
                <a16:creationId xmlns:a16="http://schemas.microsoft.com/office/drawing/2014/main" id="{24C8E0A9-B9FD-40C2-AF67-F6681C42F88B}"/>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9C49F1-C5CE-4D56-83E0-2C52390823D4}"/>
              </a:ext>
            </a:extLst>
          </p:cNvPr>
          <p:cNvSpPr txBox="1"/>
          <p:nvPr/>
        </p:nvSpPr>
        <p:spPr>
          <a:xfrm>
            <a:off x="2819400" y="0"/>
            <a:ext cx="7543800" cy="7738016"/>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“Good Morning Rotarians,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 am Kent Grier, District Governor Nominee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And with me today is Jack Alspaugh, of Corpus Christi Evening Rotary</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early morning session will search for several ideas regarding Why we have become Rotarians and how we are motived from a core belief in Service Above Self.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It is as much about the heart as it is about the mind.</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 let’s START WITH WHY by sharing together Rotary International’s Vision for the future.</a:t>
            </a:r>
          </a:p>
          <a:p>
            <a:pPr marL="12700">
              <a:lnSpc>
                <a:spcPct val="100000"/>
              </a:lnSpc>
              <a:spcBef>
                <a:spcPts val="95"/>
              </a:spcBef>
            </a:pPr>
            <a:r>
              <a:rPr lang="en-US" sz="2400" b="1" spc="-25" dirty="0">
                <a:latin typeface="Calibri"/>
                <a:cs typeface="Calibri"/>
              </a:rPr>
              <a:t>Rotary’s </a:t>
            </a:r>
            <a:r>
              <a:rPr lang="en-US" sz="2400" b="1" spc="-10" dirty="0">
                <a:latin typeface="Calibri"/>
                <a:cs typeface="Calibri"/>
              </a:rPr>
              <a:t>Vision </a:t>
            </a:r>
            <a:r>
              <a:rPr lang="en-US" sz="2400" b="1" spc="-20" dirty="0">
                <a:latin typeface="Calibri"/>
                <a:cs typeface="Calibri"/>
              </a:rPr>
              <a:t>for </a:t>
            </a:r>
            <a:r>
              <a:rPr lang="en-US" sz="2400" b="1" spc="-5" dirty="0">
                <a:latin typeface="Calibri"/>
                <a:cs typeface="Calibri"/>
              </a:rPr>
              <a:t>the</a:t>
            </a:r>
            <a:r>
              <a:rPr lang="en-US" sz="2400" b="1" spc="75" dirty="0">
                <a:latin typeface="Calibri"/>
                <a:cs typeface="Calibri"/>
              </a:rPr>
              <a:t> </a:t>
            </a:r>
            <a:r>
              <a:rPr lang="en-US" sz="2400" b="1" spc="-10" dirty="0">
                <a:latin typeface="Calibri"/>
                <a:cs typeface="Calibri"/>
              </a:rPr>
              <a:t>Future</a:t>
            </a:r>
            <a:endParaRPr lang="en-US" sz="2400" dirty="0">
              <a:latin typeface="Calibri"/>
              <a:cs typeface="Calibri"/>
            </a:endParaRPr>
          </a:p>
          <a:p>
            <a:pPr marL="12700">
              <a:lnSpc>
                <a:spcPct val="100000"/>
              </a:lnSpc>
              <a:spcBef>
                <a:spcPts val="2395"/>
              </a:spcBef>
            </a:pPr>
            <a:r>
              <a:rPr lang="en-US" sz="1800" spc="-45" dirty="0">
                <a:latin typeface="Calibri"/>
                <a:cs typeface="Calibri"/>
              </a:rPr>
              <a:t>  Together, </a:t>
            </a:r>
            <a:r>
              <a:rPr lang="en-US" sz="1800" spc="-10" dirty="0">
                <a:latin typeface="Calibri"/>
                <a:cs typeface="Calibri"/>
              </a:rPr>
              <a:t>we </a:t>
            </a:r>
            <a:r>
              <a:rPr lang="en-US" sz="1800" spc="-5" dirty="0">
                <a:latin typeface="Calibri"/>
                <a:cs typeface="Calibri"/>
              </a:rPr>
              <a:t>see </a:t>
            </a:r>
            <a:r>
              <a:rPr lang="en-US" sz="1800" dirty="0">
                <a:latin typeface="Calibri"/>
                <a:cs typeface="Calibri"/>
              </a:rPr>
              <a:t>a </a:t>
            </a:r>
            <a:r>
              <a:rPr lang="en-US" sz="1800" spc="-10" dirty="0">
                <a:latin typeface="Calibri"/>
                <a:cs typeface="Calibri"/>
              </a:rPr>
              <a:t>world </a:t>
            </a:r>
            <a:r>
              <a:rPr lang="en-US" sz="1800" spc="-5" dirty="0">
                <a:latin typeface="Calibri"/>
                <a:cs typeface="Calibri"/>
              </a:rPr>
              <a:t>where </a:t>
            </a:r>
            <a:r>
              <a:rPr lang="en-US" sz="1800" spc="-10" dirty="0">
                <a:latin typeface="Calibri"/>
                <a:cs typeface="Calibri"/>
              </a:rPr>
              <a:t>PEOPLE unite </a:t>
            </a:r>
            <a:r>
              <a:rPr lang="en-US" sz="1800" dirty="0">
                <a:latin typeface="Calibri"/>
                <a:cs typeface="Calibri"/>
              </a:rPr>
              <a:t>and </a:t>
            </a:r>
            <a:r>
              <a:rPr lang="en-US" sz="1800" spc="-25" dirty="0">
                <a:latin typeface="Calibri"/>
                <a:cs typeface="Calibri"/>
              </a:rPr>
              <a:t>take </a:t>
            </a:r>
            <a:r>
              <a:rPr lang="en-US" sz="1800" dirty="0">
                <a:latin typeface="Calibri"/>
                <a:cs typeface="Calibri"/>
              </a:rPr>
              <a:t>action </a:t>
            </a:r>
            <a:r>
              <a:rPr lang="en-US" sz="1800" spc="-15" dirty="0">
                <a:latin typeface="Calibri"/>
                <a:cs typeface="Calibri"/>
              </a:rPr>
              <a:t>to </a:t>
            </a:r>
            <a:r>
              <a:rPr lang="en-US" sz="1800" spc="-30" dirty="0">
                <a:latin typeface="Calibri"/>
                <a:cs typeface="Calibri"/>
              </a:rPr>
              <a:t>CREATE </a:t>
            </a:r>
            <a:r>
              <a:rPr lang="en-US" sz="1800" spc="-5" dirty="0">
                <a:latin typeface="Calibri"/>
                <a:cs typeface="Calibri"/>
              </a:rPr>
              <a:t>lasting CHANGE </a:t>
            </a:r>
            <a:r>
              <a:rPr lang="en-US" sz="1800" spc="-10" dirty="0">
                <a:latin typeface="Calibri"/>
                <a:cs typeface="Calibri"/>
              </a:rPr>
              <a:t>across</a:t>
            </a:r>
            <a:r>
              <a:rPr lang="en-US" sz="1800" spc="210" dirty="0">
                <a:latin typeface="Calibri"/>
                <a:cs typeface="Calibri"/>
              </a:rPr>
              <a:t> </a:t>
            </a:r>
            <a:r>
              <a:rPr lang="en-US" sz="1800" dirty="0">
                <a:latin typeface="Calibri"/>
                <a:cs typeface="Calibri"/>
              </a:rPr>
              <a:t>the</a:t>
            </a:r>
          </a:p>
          <a:p>
            <a:pPr marL="12700">
              <a:lnSpc>
                <a:spcPct val="100000"/>
              </a:lnSpc>
              <a:spcBef>
                <a:spcPts val="1200"/>
              </a:spcBef>
            </a:pPr>
            <a:r>
              <a:rPr lang="en-US" sz="1800" dirty="0">
                <a:latin typeface="Calibri"/>
                <a:cs typeface="Calibri"/>
              </a:rPr>
              <a:t>   globe, in </a:t>
            </a:r>
            <a:r>
              <a:rPr lang="en-US" sz="1800" spc="-5" dirty="0">
                <a:latin typeface="Calibri"/>
                <a:cs typeface="Calibri"/>
              </a:rPr>
              <a:t>our communities, </a:t>
            </a:r>
            <a:r>
              <a:rPr lang="en-US" sz="1800" dirty="0">
                <a:latin typeface="Calibri"/>
                <a:cs typeface="Calibri"/>
              </a:rPr>
              <a:t>and in</a:t>
            </a:r>
            <a:r>
              <a:rPr lang="en-US" sz="1800" spc="-50" dirty="0">
                <a:latin typeface="Calibri"/>
                <a:cs typeface="Calibri"/>
              </a:rPr>
              <a:t> </a:t>
            </a:r>
            <a:r>
              <a:rPr lang="en-US" sz="1800" spc="-10" dirty="0">
                <a:latin typeface="Calibri"/>
                <a:cs typeface="Calibri"/>
              </a:rPr>
              <a:t>ourselves.</a:t>
            </a:r>
          </a:p>
          <a:p>
            <a:pPr marL="12700">
              <a:lnSpc>
                <a:spcPct val="100000"/>
              </a:lnSpc>
              <a:spcBef>
                <a:spcPts val="1200"/>
              </a:spcBef>
            </a:pPr>
            <a:endParaRPr lang="en-US" sz="1800" spc="-10" dirty="0">
              <a:latin typeface="Calibri"/>
              <a:cs typeface="Calibri"/>
            </a:endParaRPr>
          </a:p>
          <a:p>
            <a:pPr marL="0" marR="0">
              <a:spcBef>
                <a:spcPts val="0"/>
              </a:spcBef>
              <a:spcAft>
                <a:spcPts val="0"/>
              </a:spcAft>
            </a:pPr>
            <a:r>
              <a:rPr lang="en-US" sz="1800" b="1" dirty="0">
                <a:effectLst/>
                <a:highlight>
                  <a:srgbClr val="FFFF00"/>
                </a:highlight>
                <a:latin typeface="Calibri" panose="020F0502020204030204" pitchFamily="34" charset="0"/>
                <a:ea typeface="Calibri" panose="020F0502020204030204" pitchFamily="34" charset="0"/>
              </a:rPr>
              <a:t>   PEOPLE CREATING CHANGE!</a:t>
            </a:r>
          </a:p>
          <a:p>
            <a:pPr marL="0" marR="0">
              <a:spcBef>
                <a:spcPts val="0"/>
              </a:spcBef>
              <a:spcAft>
                <a:spcPts val="0"/>
              </a:spcAft>
            </a:pPr>
            <a:r>
              <a:rPr lang="en-US" sz="1800" b="1" dirty="0">
                <a:effectLst/>
                <a:highlight>
                  <a:srgbClr val="FFFF00"/>
                </a:highlight>
                <a:latin typeface="Calibri" panose="020F0502020204030204" pitchFamily="34" charset="0"/>
                <a:ea typeface="Calibri" panose="020F0502020204030204" pitchFamily="34" charset="0"/>
              </a:rPr>
              <a:t>   PEOPLE OF ACTION CREATING CHANGE!</a:t>
            </a:r>
          </a:p>
          <a:p>
            <a:pPr marL="0" marR="0">
              <a:spcBef>
                <a:spcPts val="0"/>
              </a:spcBef>
              <a:spcAft>
                <a:spcPts val="0"/>
              </a:spcAft>
            </a:pPr>
            <a:r>
              <a:rPr lang="en-US" sz="1800" b="1" dirty="0">
                <a:effectLst/>
                <a:highlight>
                  <a:srgbClr val="FFFF00"/>
                </a:highlight>
                <a:latin typeface="Calibri" panose="020F0502020204030204" pitchFamily="34" charset="0"/>
                <a:ea typeface="Calibri" panose="020F0502020204030204" pitchFamily="34" charset="0"/>
              </a:rPr>
              <a:t>   ROTARIANS ARE PEOPLE OF ACTION</a:t>
            </a:r>
            <a:r>
              <a:rPr lang="en-US" sz="1800" b="1" i="1" dirty="0">
                <a:effectLst/>
                <a:highlight>
                  <a:srgbClr val="FFFF00"/>
                </a:highlight>
                <a:latin typeface="Calibri" panose="020F0502020204030204" pitchFamily="34" charset="0"/>
                <a:ea typeface="Calibri" panose="020F0502020204030204" pitchFamily="34" charset="0"/>
              </a:rPr>
              <a: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p:txBody>
      </p:sp>
      <p:pic>
        <p:nvPicPr>
          <p:cNvPr id="5" name="Picture 4">
            <a:extLst>
              <a:ext uri="{FF2B5EF4-FFF2-40B4-BE49-F238E27FC236}">
                <a16:creationId xmlns:a16="http://schemas.microsoft.com/office/drawing/2014/main" id="{F143A807-2DDB-425D-9319-1B8AC74529D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68000" y="4876800"/>
            <a:ext cx="1066800" cy="1143000"/>
          </a:xfrm>
          <a:prstGeom prst="rect">
            <a:avLst/>
          </a:prstGeom>
        </p:spPr>
      </p:pic>
      <p:sp>
        <p:nvSpPr>
          <p:cNvPr id="7" name="object 4">
            <a:extLst>
              <a:ext uri="{FF2B5EF4-FFF2-40B4-BE49-F238E27FC236}">
                <a16:creationId xmlns:a16="http://schemas.microsoft.com/office/drawing/2014/main" id="{594931C2-BBB3-4F85-B96D-A913FCB1B326}"/>
              </a:ext>
            </a:extLst>
          </p:cNvPr>
          <p:cNvSpPr/>
          <p:nvPr/>
        </p:nvSpPr>
        <p:spPr>
          <a:xfrm>
            <a:off x="10515600" y="457200"/>
            <a:ext cx="1433046" cy="17526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4" name="Picture 3" descr="Background pattern&#10;&#10;Description automatically generated">
            <a:extLst>
              <a:ext uri="{FF2B5EF4-FFF2-40B4-BE49-F238E27FC236}">
                <a16:creationId xmlns:a16="http://schemas.microsoft.com/office/drawing/2014/main" id="{474EA04D-6964-4971-A048-425FD8AFA4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80" y="228600"/>
            <a:ext cx="2514600" cy="1676400"/>
          </a:xfrm>
          <a:prstGeom prst="rect">
            <a:avLst/>
          </a:prstGeom>
        </p:spPr>
      </p:pic>
    </p:spTree>
    <p:extLst>
      <p:ext uri="{BB962C8B-B14F-4D97-AF65-F5344CB8AC3E}">
        <p14:creationId xmlns:p14="http://schemas.microsoft.com/office/powerpoint/2010/main" val="2544843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780" y="501218"/>
            <a:ext cx="9601835" cy="514350"/>
          </a:xfrm>
          <a:prstGeom prst="rect">
            <a:avLst/>
          </a:prstGeom>
        </p:spPr>
        <p:txBody>
          <a:bodyPr vert="horz" wrap="square" lIns="0" tIns="13335" rIns="0" bIns="0" rtlCol="0">
            <a:spAutoFit/>
          </a:bodyPr>
          <a:lstStyle/>
          <a:p>
            <a:pPr marL="12700">
              <a:lnSpc>
                <a:spcPct val="100000"/>
              </a:lnSpc>
              <a:spcBef>
                <a:spcPts val="105"/>
              </a:spcBef>
            </a:pPr>
            <a:r>
              <a:rPr lang="en-US" spc="-30"/>
              <a:t>Examples </a:t>
            </a:r>
            <a:r>
              <a:rPr lang="en-US" spc="-10"/>
              <a:t>of </a:t>
            </a:r>
            <a:r>
              <a:rPr lang="en-US" spc="-30"/>
              <a:t>What </a:t>
            </a:r>
            <a:r>
              <a:rPr lang="en-US"/>
              <a:t>a </a:t>
            </a:r>
            <a:r>
              <a:rPr lang="en-US" spc="-25"/>
              <a:t>Sustaining </a:t>
            </a:r>
            <a:r>
              <a:rPr lang="en-US" spc="-20"/>
              <a:t>Contribution </a:t>
            </a:r>
            <a:r>
              <a:rPr lang="en-US" spc="-10"/>
              <a:t>of </a:t>
            </a:r>
            <a:r>
              <a:rPr lang="en-US" spc="-25"/>
              <a:t>$100 </a:t>
            </a:r>
            <a:r>
              <a:rPr lang="en-US" spc="-15"/>
              <a:t>Can</a:t>
            </a:r>
            <a:r>
              <a:rPr lang="en-US" spc="-465"/>
              <a:t> </a:t>
            </a:r>
            <a:r>
              <a:rPr lang="en-US" spc="-15"/>
              <a:t>Do</a:t>
            </a:r>
            <a:endParaRPr lang="en-US" spc="-15" dirty="0"/>
          </a:p>
        </p:txBody>
      </p:sp>
      <p:sp>
        <p:nvSpPr>
          <p:cNvPr id="3" name="object 3"/>
          <p:cNvSpPr txBox="1"/>
          <p:nvPr/>
        </p:nvSpPr>
        <p:spPr>
          <a:xfrm>
            <a:off x="916939" y="3165754"/>
            <a:ext cx="9578340" cy="2836545"/>
          </a:xfrm>
          <a:prstGeom prst="rect">
            <a:avLst/>
          </a:prstGeom>
        </p:spPr>
        <p:txBody>
          <a:bodyPr vert="horz" wrap="square" lIns="0" tIns="53975" rIns="0" bIns="0" rtlCol="0">
            <a:spAutoFit/>
          </a:bodyPr>
          <a:lstStyle/>
          <a:p>
            <a:pPr marL="241300" indent="-228600">
              <a:lnSpc>
                <a:spcPct val="100000"/>
              </a:lnSpc>
              <a:spcBef>
                <a:spcPts val="425"/>
              </a:spcBef>
              <a:buFont typeface="Arial"/>
              <a:buChar char="•"/>
              <a:tabLst>
                <a:tab pos="241300" algn="l"/>
              </a:tabLst>
            </a:pPr>
            <a:r>
              <a:rPr lang="en-US" sz="2800" spc="-15">
                <a:latin typeface="Calibri"/>
                <a:cs typeface="Calibri"/>
              </a:rPr>
              <a:t>Provide </a:t>
            </a:r>
            <a:r>
              <a:rPr lang="en-US" sz="2800" spc="-10">
                <a:latin typeface="Calibri"/>
                <a:cs typeface="Calibri"/>
              </a:rPr>
              <a:t>three </a:t>
            </a:r>
            <a:r>
              <a:rPr lang="en-US" sz="2800" spc="-20">
                <a:latin typeface="Calibri"/>
                <a:cs typeface="Calibri"/>
              </a:rPr>
              <a:t>cataract </a:t>
            </a:r>
            <a:r>
              <a:rPr lang="en-US" sz="2800" spc="-15">
                <a:latin typeface="Calibri"/>
                <a:cs typeface="Calibri"/>
              </a:rPr>
              <a:t>surgeries </a:t>
            </a:r>
            <a:r>
              <a:rPr lang="en-US" sz="2800" spc="-5">
                <a:latin typeface="Calibri"/>
                <a:cs typeface="Calibri"/>
              </a:rPr>
              <a:t>in</a:t>
            </a:r>
            <a:r>
              <a:rPr lang="en-US" sz="2800" spc="135">
                <a:latin typeface="Calibri"/>
                <a:cs typeface="Calibri"/>
              </a:rPr>
              <a:t> </a:t>
            </a:r>
            <a:r>
              <a:rPr lang="en-US" sz="2800" spc="-5">
                <a:latin typeface="Calibri"/>
                <a:cs typeface="Calibri"/>
              </a:rPr>
              <a:t>India</a:t>
            </a:r>
            <a:endParaRPr lang="en-US" sz="2800">
              <a:latin typeface="Calibri"/>
              <a:cs typeface="Calibri"/>
            </a:endParaRPr>
          </a:p>
          <a:p>
            <a:pPr marL="241300" indent="-228600">
              <a:lnSpc>
                <a:spcPct val="100000"/>
              </a:lnSpc>
              <a:spcBef>
                <a:spcPts val="320"/>
              </a:spcBef>
              <a:buFont typeface="Arial"/>
              <a:buChar char="•"/>
              <a:tabLst>
                <a:tab pos="241300" algn="l"/>
              </a:tabLst>
            </a:pPr>
            <a:r>
              <a:rPr lang="en-US" sz="2800" spc="-5">
                <a:latin typeface="Calibri"/>
                <a:cs typeface="Calibri"/>
              </a:rPr>
              <a:t>Buy 15 backpacks of teaching </a:t>
            </a:r>
            <a:r>
              <a:rPr lang="en-US" sz="2800" spc="-10">
                <a:latin typeface="Calibri"/>
                <a:cs typeface="Calibri"/>
              </a:rPr>
              <a:t>materials </a:t>
            </a:r>
            <a:r>
              <a:rPr lang="en-US" sz="2800" spc="-25">
                <a:latin typeface="Calibri"/>
                <a:cs typeface="Calibri"/>
              </a:rPr>
              <a:t>for </a:t>
            </a:r>
            <a:r>
              <a:rPr lang="en-US" sz="2800" spc="-5">
                <a:latin typeface="Calibri"/>
                <a:cs typeface="Calibri"/>
              </a:rPr>
              <a:t>a school in </a:t>
            </a:r>
            <a:r>
              <a:rPr lang="en-US" sz="2800" spc="-20">
                <a:latin typeface="Calibri"/>
                <a:cs typeface="Calibri"/>
              </a:rPr>
              <a:t>Costa</a:t>
            </a:r>
            <a:r>
              <a:rPr lang="en-US" sz="2800" spc="220">
                <a:latin typeface="Calibri"/>
                <a:cs typeface="Calibri"/>
              </a:rPr>
              <a:t> </a:t>
            </a:r>
            <a:r>
              <a:rPr lang="en-US" sz="2800" spc="-10">
                <a:latin typeface="Calibri"/>
                <a:cs typeface="Calibri"/>
              </a:rPr>
              <a:t>Rica</a:t>
            </a:r>
            <a:endParaRPr lang="en-US" sz="2800">
              <a:latin typeface="Calibri"/>
              <a:cs typeface="Calibri"/>
            </a:endParaRPr>
          </a:p>
          <a:p>
            <a:pPr marL="241300" indent="-228600">
              <a:lnSpc>
                <a:spcPct val="100000"/>
              </a:lnSpc>
              <a:spcBef>
                <a:spcPts val="340"/>
              </a:spcBef>
              <a:buFont typeface="Arial"/>
              <a:buChar char="•"/>
              <a:tabLst>
                <a:tab pos="241300" algn="l"/>
              </a:tabLst>
            </a:pPr>
            <a:r>
              <a:rPr lang="en-US" sz="2800" spc="-15">
                <a:latin typeface="Calibri"/>
                <a:cs typeface="Calibri"/>
              </a:rPr>
              <a:t>Feed </a:t>
            </a:r>
            <a:r>
              <a:rPr lang="en-US" sz="2800" spc="-5">
                <a:latin typeface="Calibri"/>
                <a:cs typeface="Calibri"/>
              </a:rPr>
              <a:t>a </a:t>
            </a:r>
            <a:r>
              <a:rPr lang="en-US" sz="2800" spc="-15">
                <a:latin typeface="Calibri"/>
                <a:cs typeface="Calibri"/>
              </a:rPr>
              <a:t>family </a:t>
            </a:r>
            <a:r>
              <a:rPr lang="en-US" sz="2800" spc="-5">
                <a:latin typeface="Calibri"/>
                <a:cs typeface="Calibri"/>
              </a:rPr>
              <a:t>in India or </a:t>
            </a:r>
            <a:r>
              <a:rPr lang="en-US" sz="2800" spc="-20">
                <a:latin typeface="Calibri"/>
                <a:cs typeface="Calibri"/>
              </a:rPr>
              <a:t>Pakistan </a:t>
            </a:r>
            <a:r>
              <a:rPr lang="en-US" sz="2800" spc="-25">
                <a:latin typeface="Calibri"/>
                <a:cs typeface="Calibri"/>
              </a:rPr>
              <a:t>for </a:t>
            </a:r>
            <a:r>
              <a:rPr lang="en-US" sz="2800" spc="-5">
                <a:latin typeface="Calibri"/>
                <a:cs typeface="Calibri"/>
              </a:rPr>
              <a:t>six</a:t>
            </a:r>
            <a:r>
              <a:rPr lang="en-US" sz="2800" spc="175">
                <a:latin typeface="Calibri"/>
                <a:cs typeface="Calibri"/>
              </a:rPr>
              <a:t> </a:t>
            </a:r>
            <a:r>
              <a:rPr lang="en-US" sz="2800" spc="-10">
                <a:latin typeface="Calibri"/>
                <a:cs typeface="Calibri"/>
              </a:rPr>
              <a:t>months</a:t>
            </a:r>
            <a:endParaRPr lang="en-US" sz="2800">
              <a:latin typeface="Calibri"/>
              <a:cs typeface="Calibri"/>
            </a:endParaRPr>
          </a:p>
          <a:p>
            <a:pPr marL="241300" indent="-228600">
              <a:lnSpc>
                <a:spcPct val="100000"/>
              </a:lnSpc>
              <a:spcBef>
                <a:spcPts val="325"/>
              </a:spcBef>
              <a:buFont typeface="Arial"/>
              <a:buChar char="•"/>
              <a:tabLst>
                <a:tab pos="241300" algn="l"/>
              </a:tabLst>
            </a:pPr>
            <a:r>
              <a:rPr lang="en-US" sz="2800" spc="-5">
                <a:latin typeface="Calibri"/>
                <a:cs typeface="Calibri"/>
              </a:rPr>
              <a:t>Bring clean </a:t>
            </a:r>
            <a:r>
              <a:rPr lang="en-US" sz="2800" spc="-20">
                <a:latin typeface="Calibri"/>
                <a:cs typeface="Calibri"/>
              </a:rPr>
              <a:t>water to </a:t>
            </a:r>
            <a:r>
              <a:rPr lang="en-US" sz="2800" spc="-5">
                <a:latin typeface="Calibri"/>
                <a:cs typeface="Calibri"/>
              </a:rPr>
              <a:t>600 school </a:t>
            </a:r>
            <a:r>
              <a:rPr lang="en-US" sz="2800" spc="-10">
                <a:latin typeface="Calibri"/>
                <a:cs typeface="Calibri"/>
              </a:rPr>
              <a:t>children </a:t>
            </a:r>
            <a:r>
              <a:rPr lang="en-US" sz="2800" spc="-5">
                <a:latin typeface="Calibri"/>
                <a:cs typeface="Calibri"/>
              </a:rPr>
              <a:t>in</a:t>
            </a:r>
            <a:r>
              <a:rPr lang="en-US" sz="2800" spc="170">
                <a:latin typeface="Calibri"/>
                <a:cs typeface="Calibri"/>
              </a:rPr>
              <a:t> </a:t>
            </a:r>
            <a:r>
              <a:rPr lang="en-US" sz="2800" spc="-5">
                <a:latin typeface="Calibri"/>
                <a:cs typeface="Calibri"/>
              </a:rPr>
              <a:t>Africa</a:t>
            </a:r>
            <a:endParaRPr lang="en-US" sz="2800">
              <a:latin typeface="Calibri"/>
              <a:cs typeface="Calibri"/>
            </a:endParaRPr>
          </a:p>
          <a:p>
            <a:pPr marL="241300" indent="-228600">
              <a:lnSpc>
                <a:spcPct val="100000"/>
              </a:lnSpc>
              <a:spcBef>
                <a:spcPts val="325"/>
              </a:spcBef>
              <a:buFont typeface="Arial"/>
              <a:buChar char="•"/>
              <a:tabLst>
                <a:tab pos="241300" algn="l"/>
              </a:tabLst>
            </a:pPr>
            <a:r>
              <a:rPr lang="en-US" sz="2800" spc="-5">
                <a:latin typeface="Calibri"/>
                <a:cs typeface="Calibri"/>
              </a:rPr>
              <a:t>Buy </a:t>
            </a:r>
            <a:r>
              <a:rPr lang="en-US" sz="2800" spc="-10">
                <a:latin typeface="Calibri"/>
                <a:cs typeface="Calibri"/>
              </a:rPr>
              <a:t>two desks </a:t>
            </a:r>
            <a:r>
              <a:rPr lang="en-US" sz="2800" spc="-25">
                <a:latin typeface="Calibri"/>
                <a:cs typeface="Calibri"/>
              </a:rPr>
              <a:t>for </a:t>
            </a:r>
            <a:r>
              <a:rPr lang="en-US" sz="2800">
                <a:latin typeface="Calibri"/>
                <a:cs typeface="Calibri"/>
              </a:rPr>
              <a:t>an </a:t>
            </a:r>
            <a:r>
              <a:rPr lang="en-US" sz="2800" spc="-10">
                <a:latin typeface="Calibri"/>
                <a:cs typeface="Calibri"/>
              </a:rPr>
              <a:t>elementary </a:t>
            </a:r>
            <a:r>
              <a:rPr lang="en-US" sz="2800" spc="-5">
                <a:latin typeface="Calibri"/>
                <a:cs typeface="Calibri"/>
              </a:rPr>
              <a:t>school in</a:t>
            </a:r>
            <a:r>
              <a:rPr lang="en-US" sz="2800" spc="114">
                <a:latin typeface="Calibri"/>
                <a:cs typeface="Calibri"/>
              </a:rPr>
              <a:t> </a:t>
            </a:r>
            <a:r>
              <a:rPr lang="en-US" sz="2800" spc="-15">
                <a:latin typeface="Calibri"/>
                <a:cs typeface="Calibri"/>
              </a:rPr>
              <a:t>Honduras</a:t>
            </a:r>
            <a:endParaRPr lang="en-US" sz="2800">
              <a:latin typeface="Calibri"/>
              <a:cs typeface="Calibri"/>
            </a:endParaRPr>
          </a:p>
          <a:p>
            <a:pPr marL="241300" indent="-228600">
              <a:lnSpc>
                <a:spcPct val="100000"/>
              </a:lnSpc>
              <a:spcBef>
                <a:spcPts val="335"/>
              </a:spcBef>
              <a:buFont typeface="Arial"/>
              <a:buChar char="•"/>
              <a:tabLst>
                <a:tab pos="241300" algn="l"/>
              </a:tabLst>
            </a:pPr>
            <a:r>
              <a:rPr lang="en-US" sz="2800" spc="-10">
                <a:latin typeface="Calibri"/>
                <a:cs typeface="Calibri"/>
              </a:rPr>
              <a:t>Supply </a:t>
            </a:r>
            <a:r>
              <a:rPr lang="en-US" sz="2800" spc="-5">
                <a:latin typeface="Calibri"/>
                <a:cs typeface="Calibri"/>
              </a:rPr>
              <a:t>50 </a:t>
            </a:r>
            <a:r>
              <a:rPr lang="en-US" sz="2800" spc="-10">
                <a:latin typeface="Calibri"/>
                <a:cs typeface="Calibri"/>
              </a:rPr>
              <a:t>mosquito nets </a:t>
            </a:r>
            <a:r>
              <a:rPr lang="en-US" sz="2800" spc="-25">
                <a:latin typeface="Calibri"/>
                <a:cs typeface="Calibri"/>
              </a:rPr>
              <a:t>for </a:t>
            </a:r>
            <a:r>
              <a:rPr lang="en-US" sz="2800" spc="-10">
                <a:latin typeface="Calibri"/>
                <a:cs typeface="Calibri"/>
              </a:rPr>
              <a:t>women </a:t>
            </a:r>
            <a:r>
              <a:rPr lang="en-US" sz="2800" spc="-5">
                <a:latin typeface="Calibri"/>
                <a:cs typeface="Calibri"/>
              </a:rPr>
              <a:t>and </a:t>
            </a:r>
            <a:r>
              <a:rPr lang="en-US" sz="2800" spc="-10">
                <a:latin typeface="Calibri"/>
                <a:cs typeface="Calibri"/>
              </a:rPr>
              <a:t>children </a:t>
            </a:r>
            <a:r>
              <a:rPr lang="en-US" sz="2800" spc="-5">
                <a:latin typeface="Calibri"/>
                <a:cs typeface="Calibri"/>
              </a:rPr>
              <a:t>in</a:t>
            </a:r>
            <a:r>
              <a:rPr lang="en-US" sz="2800" spc="300">
                <a:latin typeface="Calibri"/>
                <a:cs typeface="Calibri"/>
              </a:rPr>
              <a:t> </a:t>
            </a:r>
            <a:r>
              <a:rPr lang="en-US" sz="2800" spc="-35">
                <a:latin typeface="Calibri"/>
                <a:cs typeface="Calibri"/>
              </a:rPr>
              <a:t>Tanzania</a:t>
            </a:r>
            <a:endParaRPr lang="en-US" sz="2800">
              <a:latin typeface="Calibri"/>
              <a:cs typeface="Calibri"/>
            </a:endParaRPr>
          </a:p>
        </p:txBody>
      </p:sp>
      <p:sp>
        <p:nvSpPr>
          <p:cNvPr id="4" name="object 4"/>
          <p:cNvSpPr/>
          <p:nvPr/>
        </p:nvSpPr>
        <p:spPr>
          <a:xfrm>
            <a:off x="2791967" y="1150619"/>
            <a:ext cx="4876800" cy="20497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758171" y="4047744"/>
            <a:ext cx="1459992" cy="165811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F6EB3CC9-69C7-4305-8207-533F2C58D8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1882" y="1191184"/>
            <a:ext cx="1515878" cy="117101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D1537F-EBE1-45FF-9B5D-A47B678D4106}"/>
              </a:ext>
            </a:extLst>
          </p:cNvPr>
          <p:cNvSpPr>
            <a:spLocks noGrp="1"/>
          </p:cNvSpPr>
          <p:nvPr>
            <p:ph type="body" idx="1"/>
          </p:nvPr>
        </p:nvSpPr>
        <p:spPr>
          <a:xfrm>
            <a:off x="853439" y="3505200"/>
            <a:ext cx="10445115" cy="2142125"/>
          </a:xfrm>
        </p:spPr>
        <p:txBody>
          <a:bodyPr/>
          <a:lstStyle/>
          <a:p>
            <a:pPr marR="0" lvl="0">
              <a:lnSpc>
                <a:spcPct val="90000"/>
              </a:lnSpc>
              <a:spcBef>
                <a:spcPts val="0"/>
              </a:spcBef>
              <a:spcAft>
                <a:spcPts val="0"/>
              </a:spcAft>
              <a:tabLst>
                <a:tab pos="457200" algn="l"/>
              </a:tabLst>
            </a:pPr>
            <a:r>
              <a:rPr lang="en-CA" sz="3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the words of Arch C. Klumph: "Money alone does little good. Individual service is helpless without money. The two together can be a Godsend to civilization."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pic>
        <p:nvPicPr>
          <p:cNvPr id="5" name="Picture 4" descr="A close up of a sign&#10;&#10;Description automatically generated">
            <a:extLst>
              <a:ext uri="{FF2B5EF4-FFF2-40B4-BE49-F238E27FC236}">
                <a16:creationId xmlns:a16="http://schemas.microsoft.com/office/drawing/2014/main" id="{45B338B6-4B28-408F-BAF2-E4A025333CC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63200" y="5334000"/>
            <a:ext cx="1219200" cy="990600"/>
          </a:xfrm>
          <a:prstGeom prst="rect">
            <a:avLst/>
          </a:prstGeom>
        </p:spPr>
      </p:pic>
      <p:pic>
        <p:nvPicPr>
          <p:cNvPr id="7" name="Picture 6" descr="Background pattern&#10;&#10;Description automatically generated">
            <a:extLst>
              <a:ext uri="{FF2B5EF4-FFF2-40B4-BE49-F238E27FC236}">
                <a16:creationId xmlns:a16="http://schemas.microsoft.com/office/drawing/2014/main" id="{DDFE32D4-D2F2-4031-8268-FEA7C94DD3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52400"/>
            <a:ext cx="4572000" cy="3048000"/>
          </a:xfrm>
          <a:prstGeom prst="rect">
            <a:avLst/>
          </a:prstGeom>
        </p:spPr>
      </p:pic>
      <p:sp>
        <p:nvSpPr>
          <p:cNvPr id="9" name="object 4">
            <a:extLst>
              <a:ext uri="{FF2B5EF4-FFF2-40B4-BE49-F238E27FC236}">
                <a16:creationId xmlns:a16="http://schemas.microsoft.com/office/drawing/2014/main" id="{FFAE7B4F-3549-4167-9C81-A333D48D93EB}"/>
              </a:ext>
            </a:extLst>
          </p:cNvPr>
          <p:cNvSpPr/>
          <p:nvPr/>
        </p:nvSpPr>
        <p:spPr>
          <a:xfrm>
            <a:off x="10066302" y="56871"/>
            <a:ext cx="1890246" cy="243323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28127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698A8-CEB1-4A93-B0AC-66448E82BDA1}"/>
              </a:ext>
            </a:extLst>
          </p:cNvPr>
          <p:cNvSpPr>
            <a:spLocks noGrp="1"/>
          </p:cNvSpPr>
          <p:nvPr>
            <p:ph type="title"/>
          </p:nvPr>
        </p:nvSpPr>
        <p:spPr>
          <a:xfrm>
            <a:off x="381000" y="5105400"/>
            <a:ext cx="10292587" cy="615553"/>
          </a:xfrm>
        </p:spPr>
        <p:txBody>
          <a:bodyPr/>
          <a:lstStyle/>
          <a:p>
            <a:r>
              <a:rPr lang="en-US" sz="4000" dirty="0">
                <a:latin typeface="Bembo" panose="02020502050201020203" pitchFamily="18" charset="0"/>
              </a:rPr>
              <a:t>WHAT’S YOUR ROTARY STORY?</a:t>
            </a:r>
          </a:p>
        </p:txBody>
      </p:sp>
      <p:sp>
        <p:nvSpPr>
          <p:cNvPr id="5" name="object 4">
            <a:extLst>
              <a:ext uri="{FF2B5EF4-FFF2-40B4-BE49-F238E27FC236}">
                <a16:creationId xmlns:a16="http://schemas.microsoft.com/office/drawing/2014/main" id="{CAD56F3E-635D-442E-97A4-E8051BEC33BA}"/>
              </a:ext>
            </a:extLst>
          </p:cNvPr>
          <p:cNvSpPr/>
          <p:nvPr/>
        </p:nvSpPr>
        <p:spPr>
          <a:xfrm>
            <a:off x="10066302" y="56871"/>
            <a:ext cx="1890246" cy="2433230"/>
          </a:xfrm>
          <a:prstGeom prst="rect">
            <a:avLst/>
          </a:prstGeom>
          <a:blipFill>
            <a:blip r:embed="rId2" cstate="print"/>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2154416F-6157-4951-85AE-8CD565F29F3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7800" y="4211066"/>
            <a:ext cx="2563846" cy="2268890"/>
          </a:xfrm>
          <a:prstGeom prst="rect">
            <a:avLst/>
          </a:prstGeom>
        </p:spPr>
      </p:pic>
      <p:sp>
        <p:nvSpPr>
          <p:cNvPr id="6" name="TextBox 5">
            <a:extLst>
              <a:ext uri="{FF2B5EF4-FFF2-40B4-BE49-F238E27FC236}">
                <a16:creationId xmlns:a16="http://schemas.microsoft.com/office/drawing/2014/main" id="{47196605-CA2F-4F36-90E5-754C33C04968}"/>
              </a:ext>
            </a:extLst>
          </p:cNvPr>
          <p:cNvSpPr txBox="1"/>
          <p:nvPr/>
        </p:nvSpPr>
        <p:spPr>
          <a:xfrm>
            <a:off x="235452" y="378044"/>
            <a:ext cx="8941678" cy="3646576"/>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So, to conclude  I hope you saw with these videos that even in these uncertain times the Joy of doing service is what Rotary is all about.</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When our clubs seek out service in our communities both locally and internationally, we can make a difference in this world.</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With our support for the Foundation it lets us have a greater impact in the world.</a:t>
            </a:r>
          </a:p>
        </p:txBody>
      </p:sp>
    </p:spTree>
    <p:extLst>
      <p:ext uri="{BB962C8B-B14F-4D97-AF65-F5344CB8AC3E}">
        <p14:creationId xmlns:p14="http://schemas.microsoft.com/office/powerpoint/2010/main" val="244808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0" y="0"/>
            <a:ext cx="11811000" cy="6385722"/>
          </a:xfrm>
          <a:prstGeom prst="rect">
            <a:avLst/>
          </a:prstGeom>
        </p:spPr>
        <p:txBody>
          <a:bodyPr vert="horz" wrap="square" lIns="0" tIns="12065" rIns="0" bIns="0" rtlCol="0">
            <a:spAutoFit/>
          </a:bodyPr>
          <a:lstStyle/>
          <a:p>
            <a:pPr>
              <a:lnSpc>
                <a:spcPct val="100000"/>
              </a:lnSpc>
              <a:spcBef>
                <a:spcPts val="30"/>
              </a:spcBef>
            </a:pPr>
            <a:endParaRPr sz="1900" dirty="0">
              <a:latin typeface="Calibri"/>
              <a:cs typeface="Calibri"/>
            </a:endParaRP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As JUAN Lira, who heads our Grants Committee, were discussing this he mentioned</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i="1" dirty="0">
                <a:effectLst/>
                <a:highlight>
                  <a:srgbClr val="FFFF00"/>
                </a:highlight>
                <a:latin typeface="Calibri" panose="020F0502020204030204" pitchFamily="34" charset="0"/>
                <a:ea typeface="Calibri" panose="020F0502020204030204" pitchFamily="34" charset="0"/>
              </a:rPr>
              <a:t>Fellowship, Integrity, Diversity, Leadership</a:t>
            </a:r>
            <a:r>
              <a:rPr lang="en-US" sz="1800" dirty="0">
                <a:effectLst/>
                <a:highlight>
                  <a:srgbClr val="FFFF00"/>
                </a:highlight>
                <a:latin typeface="Calibri" panose="020F0502020204030204" pitchFamily="34" charset="0"/>
                <a:ea typeface="Calibri" panose="020F0502020204030204" pitchFamily="34" charset="0"/>
              </a:rPr>
              <a:t>, and </a:t>
            </a:r>
            <a:r>
              <a:rPr lang="en-US" sz="1800" i="1" dirty="0">
                <a:effectLst/>
                <a:highlight>
                  <a:srgbClr val="FFFF00"/>
                </a:highlight>
                <a:latin typeface="Calibri" panose="020F0502020204030204" pitchFamily="34" charset="0"/>
                <a:ea typeface="Calibri" panose="020F0502020204030204" pitchFamily="34" charset="0"/>
              </a:rPr>
              <a:t>Service</a:t>
            </a:r>
            <a:r>
              <a:rPr lang="en-US" sz="1800" dirty="0">
                <a:effectLst/>
                <a:highlight>
                  <a:srgbClr val="FFFF00"/>
                </a:highligh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And it is true. We find Fellowship in our joining together in each and everyone of our own Rotary Clubs. Our Clubs are the essential part of what Rotary is all about. Everything starts at our clubs. The District and RI are to serve and strength the Clubs which is you the Member. And Service is purpose.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 there is another powerful aspect of Rotary in assisting in providing service. The Foundation’s Mission is here: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mission of the Rotary Foundation of Rotary International is to enable Rotarians to advance World understanding, goodwill and peace through the improvement of health, the support of education and the alleviation of poverty.”</a:t>
            </a:r>
            <a:endParaRPr lang="en-US" sz="2400" b="1" spc="-5" dirty="0">
              <a:latin typeface="Calibri"/>
              <a:cs typeface="Calibri"/>
            </a:endParaRPr>
          </a:p>
          <a:p>
            <a:pPr marL="80645">
              <a:lnSpc>
                <a:spcPct val="100000"/>
              </a:lnSpc>
            </a:pPr>
            <a:endParaRPr lang="en-US" sz="2400" b="1" spc="-5" dirty="0">
              <a:latin typeface="Calibri"/>
              <a:cs typeface="Calibri"/>
            </a:endParaRPr>
          </a:p>
          <a:p>
            <a:pPr marL="80645">
              <a:lnSpc>
                <a:spcPct val="100000"/>
              </a:lnSpc>
            </a:pPr>
            <a:r>
              <a:rPr sz="2400" b="1" spc="-5" dirty="0">
                <a:latin typeface="Calibri"/>
                <a:cs typeface="Calibri"/>
              </a:rPr>
              <a:t>Mission </a:t>
            </a:r>
            <a:r>
              <a:rPr sz="2400" b="1" dirty="0">
                <a:latin typeface="Calibri"/>
                <a:cs typeface="Calibri"/>
              </a:rPr>
              <a:t>of </a:t>
            </a:r>
            <a:r>
              <a:rPr sz="2400" b="1" spc="-5" dirty="0">
                <a:latin typeface="Calibri"/>
                <a:cs typeface="Calibri"/>
              </a:rPr>
              <a:t>The </a:t>
            </a:r>
            <a:r>
              <a:rPr sz="2400" b="1" spc="-10" dirty="0">
                <a:latin typeface="Calibri"/>
                <a:cs typeface="Calibri"/>
              </a:rPr>
              <a:t>Rotary Foundation </a:t>
            </a:r>
            <a:r>
              <a:rPr sz="2400" b="1" dirty="0">
                <a:latin typeface="Calibri"/>
                <a:cs typeface="Calibri"/>
              </a:rPr>
              <a:t>(TRF) </a:t>
            </a:r>
            <a:r>
              <a:rPr sz="2000" spc="-5" dirty="0">
                <a:latin typeface="Calibri"/>
                <a:cs typeface="Calibri"/>
              </a:rPr>
              <a:t>(How can TRF contribute </a:t>
            </a:r>
            <a:r>
              <a:rPr sz="2000" spc="-15" dirty="0">
                <a:latin typeface="Calibri"/>
                <a:cs typeface="Calibri"/>
              </a:rPr>
              <a:t>to </a:t>
            </a:r>
            <a:r>
              <a:rPr sz="2000" spc="-5" dirty="0">
                <a:latin typeface="Calibri"/>
                <a:cs typeface="Calibri"/>
              </a:rPr>
              <a:t>achieving </a:t>
            </a:r>
            <a:r>
              <a:rPr sz="2000" dirty="0">
                <a:latin typeface="Calibri"/>
                <a:cs typeface="Calibri"/>
              </a:rPr>
              <a:t>the</a:t>
            </a:r>
            <a:r>
              <a:rPr sz="2000" spc="15" dirty="0">
                <a:latin typeface="Calibri"/>
                <a:cs typeface="Calibri"/>
              </a:rPr>
              <a:t> </a:t>
            </a:r>
            <a:r>
              <a:rPr sz="2000" spc="-5" dirty="0">
                <a:latin typeface="Calibri"/>
                <a:cs typeface="Calibri"/>
              </a:rPr>
              <a:t>vision?)</a:t>
            </a:r>
            <a:endParaRPr sz="2000" dirty="0">
              <a:latin typeface="Calibri"/>
              <a:cs typeface="Calibri"/>
            </a:endParaRPr>
          </a:p>
          <a:p>
            <a:pPr marL="12700" marR="60325">
              <a:lnSpc>
                <a:spcPct val="150100"/>
              </a:lnSpc>
              <a:spcBef>
                <a:spcPts val="1095"/>
              </a:spcBef>
            </a:pPr>
            <a:r>
              <a:rPr sz="2000" dirty="0">
                <a:latin typeface="Segoe UI"/>
                <a:cs typeface="Segoe UI"/>
              </a:rPr>
              <a:t>The </a:t>
            </a:r>
            <a:r>
              <a:rPr sz="2000" spc="-5" dirty="0">
                <a:latin typeface="Segoe UI"/>
                <a:cs typeface="Segoe UI"/>
              </a:rPr>
              <a:t>mission </a:t>
            </a:r>
            <a:r>
              <a:rPr sz="2000" spc="-20" dirty="0">
                <a:latin typeface="Segoe UI"/>
                <a:cs typeface="Segoe UI"/>
              </a:rPr>
              <a:t>of </a:t>
            </a:r>
            <a:r>
              <a:rPr sz="2000" dirty="0">
                <a:latin typeface="Segoe UI"/>
                <a:cs typeface="Segoe UI"/>
              </a:rPr>
              <a:t>The </a:t>
            </a:r>
            <a:r>
              <a:rPr sz="2000" spc="5" dirty="0">
                <a:latin typeface="Segoe UI"/>
                <a:cs typeface="Segoe UI"/>
              </a:rPr>
              <a:t>Rotary </a:t>
            </a:r>
            <a:r>
              <a:rPr sz="2000" dirty="0">
                <a:latin typeface="Segoe UI"/>
                <a:cs typeface="Segoe UI"/>
              </a:rPr>
              <a:t>Foundation </a:t>
            </a:r>
            <a:r>
              <a:rPr sz="2000" spc="-20" dirty="0">
                <a:latin typeface="Segoe UI"/>
                <a:cs typeface="Segoe UI"/>
              </a:rPr>
              <a:t>of </a:t>
            </a:r>
            <a:r>
              <a:rPr sz="2000" spc="5" dirty="0">
                <a:latin typeface="Segoe UI"/>
                <a:cs typeface="Segoe UI"/>
              </a:rPr>
              <a:t>Rotary </a:t>
            </a:r>
            <a:r>
              <a:rPr sz="2000" spc="-5" dirty="0">
                <a:latin typeface="Segoe UI"/>
                <a:cs typeface="Segoe UI"/>
              </a:rPr>
              <a:t>International is to </a:t>
            </a:r>
            <a:r>
              <a:rPr sz="2000" dirty="0">
                <a:latin typeface="Segoe UI"/>
                <a:cs typeface="Segoe UI"/>
              </a:rPr>
              <a:t>enable </a:t>
            </a:r>
            <a:r>
              <a:rPr sz="2000" spc="-10" dirty="0">
                <a:latin typeface="Segoe UI"/>
                <a:cs typeface="Segoe UI"/>
              </a:rPr>
              <a:t>Rotarians </a:t>
            </a:r>
            <a:r>
              <a:rPr sz="2000" spc="-5" dirty="0">
                <a:latin typeface="Segoe UI"/>
                <a:cs typeface="Segoe UI"/>
              </a:rPr>
              <a:t>to  advance </a:t>
            </a:r>
            <a:r>
              <a:rPr sz="2000" dirty="0">
                <a:latin typeface="Segoe UI"/>
                <a:cs typeface="Segoe UI"/>
              </a:rPr>
              <a:t>world understanding, </a:t>
            </a:r>
            <a:r>
              <a:rPr sz="2000" spc="-5" dirty="0">
                <a:latin typeface="Segoe UI"/>
                <a:cs typeface="Segoe UI"/>
              </a:rPr>
              <a:t>goodwill, </a:t>
            </a:r>
            <a:r>
              <a:rPr sz="2000" dirty="0">
                <a:latin typeface="Segoe UI"/>
                <a:cs typeface="Segoe UI"/>
              </a:rPr>
              <a:t>and peace </a:t>
            </a:r>
            <a:r>
              <a:rPr sz="2000" spc="-5" dirty="0">
                <a:latin typeface="Segoe UI"/>
                <a:cs typeface="Segoe UI"/>
              </a:rPr>
              <a:t>through </a:t>
            </a:r>
            <a:r>
              <a:rPr sz="2000" dirty="0">
                <a:latin typeface="Segoe UI"/>
                <a:cs typeface="Segoe UI"/>
              </a:rPr>
              <a:t>the </a:t>
            </a:r>
            <a:r>
              <a:rPr sz="2000" spc="-5" dirty="0">
                <a:latin typeface="Segoe UI"/>
                <a:cs typeface="Segoe UI"/>
              </a:rPr>
              <a:t>improvement </a:t>
            </a:r>
            <a:r>
              <a:rPr sz="2000" spc="-20" dirty="0">
                <a:latin typeface="Segoe UI"/>
                <a:cs typeface="Segoe UI"/>
              </a:rPr>
              <a:t>of </a:t>
            </a:r>
            <a:r>
              <a:rPr sz="2000" dirty="0">
                <a:latin typeface="Segoe UI"/>
                <a:cs typeface="Segoe UI"/>
              </a:rPr>
              <a:t>health, the  </a:t>
            </a:r>
            <a:r>
              <a:rPr sz="2000" spc="5" dirty="0">
                <a:latin typeface="Segoe UI"/>
                <a:cs typeface="Segoe UI"/>
              </a:rPr>
              <a:t>support </a:t>
            </a:r>
            <a:r>
              <a:rPr sz="2000" spc="-20" dirty="0">
                <a:latin typeface="Segoe UI"/>
                <a:cs typeface="Segoe UI"/>
              </a:rPr>
              <a:t>of </a:t>
            </a:r>
            <a:r>
              <a:rPr sz="2000" spc="-5" dirty="0">
                <a:latin typeface="Segoe UI"/>
                <a:cs typeface="Segoe UI"/>
              </a:rPr>
              <a:t>education, </a:t>
            </a:r>
            <a:r>
              <a:rPr sz="2000" dirty="0">
                <a:latin typeface="Segoe UI"/>
                <a:cs typeface="Segoe UI"/>
              </a:rPr>
              <a:t>and the </a:t>
            </a:r>
            <a:r>
              <a:rPr sz="2000" spc="-5" dirty="0">
                <a:latin typeface="Segoe UI"/>
                <a:cs typeface="Segoe UI"/>
              </a:rPr>
              <a:t>alleviation </a:t>
            </a:r>
            <a:r>
              <a:rPr sz="2000" spc="-20" dirty="0">
                <a:latin typeface="Segoe UI"/>
                <a:cs typeface="Segoe UI"/>
              </a:rPr>
              <a:t>of</a:t>
            </a:r>
            <a:r>
              <a:rPr sz="2000" dirty="0">
                <a:latin typeface="Segoe UI"/>
                <a:cs typeface="Segoe UI"/>
              </a:rPr>
              <a:t> </a:t>
            </a:r>
            <a:r>
              <a:rPr sz="2000" spc="-10" dirty="0">
                <a:latin typeface="Segoe UI"/>
                <a:cs typeface="Segoe UI"/>
              </a:rPr>
              <a:t>poverty.</a:t>
            </a:r>
            <a:endParaRPr lang="en-US" sz="2000" spc="-10" dirty="0">
              <a:latin typeface="Segoe UI"/>
              <a:cs typeface="Segoe UI"/>
            </a:endParaRPr>
          </a:p>
          <a:p>
            <a:pPr marL="12700" marR="60325">
              <a:lnSpc>
                <a:spcPct val="150100"/>
              </a:lnSpc>
              <a:spcBef>
                <a:spcPts val="1095"/>
              </a:spcBef>
            </a:pPr>
            <a:endParaRPr lang="en-US" sz="2000" spc="-10" dirty="0">
              <a:latin typeface="Segoe UI"/>
              <a:cs typeface="Segoe UI"/>
            </a:endParaRPr>
          </a:p>
          <a:p>
            <a:pPr marL="12700">
              <a:lnSpc>
                <a:spcPct val="100000"/>
              </a:lnSpc>
              <a:spcBef>
                <a:spcPts val="95"/>
              </a:spcBef>
            </a:pPr>
            <a:r>
              <a:rPr lang="en-US" sz="2800" b="1" spc="-25" dirty="0">
                <a:latin typeface="Calibri"/>
                <a:cs typeface="Calibri"/>
              </a:rPr>
              <a:t>   </a:t>
            </a:r>
            <a:r>
              <a:rPr lang="en-US" sz="2000" dirty="0">
                <a:latin typeface="Segoe UI"/>
                <a:cs typeface="Segoe UI"/>
              </a:rPr>
              <a:t>   </a:t>
            </a:r>
            <a:endParaRPr sz="2000" dirty="0">
              <a:latin typeface="Segoe UI"/>
              <a:cs typeface="Segoe UI"/>
            </a:endParaRPr>
          </a:p>
        </p:txBody>
      </p:sp>
      <p:sp>
        <p:nvSpPr>
          <p:cNvPr id="4" name="object 4"/>
          <p:cNvSpPr txBox="1"/>
          <p:nvPr/>
        </p:nvSpPr>
        <p:spPr>
          <a:xfrm>
            <a:off x="685801" y="5857747"/>
            <a:ext cx="7228204" cy="320601"/>
          </a:xfrm>
          <a:prstGeom prst="rect">
            <a:avLst/>
          </a:prstGeom>
        </p:spPr>
        <p:txBody>
          <a:bodyPr vert="horz" wrap="square" lIns="0" tIns="12700" rIns="0" bIns="0" rtlCol="0">
            <a:spAutoFit/>
          </a:bodyPr>
          <a:lstStyle/>
          <a:p>
            <a:pPr marL="12700">
              <a:lnSpc>
                <a:spcPct val="100000"/>
              </a:lnSpc>
              <a:spcBef>
                <a:spcPts val="100"/>
              </a:spcBef>
            </a:pPr>
            <a:r>
              <a:rPr sz="2000" u="heavy" spc="-5" dirty="0">
                <a:solidFill>
                  <a:srgbClr val="0462C1"/>
                </a:solidFill>
                <a:uFill>
                  <a:solidFill>
                    <a:srgbClr val="0462C1"/>
                  </a:solidFill>
                </a:uFill>
                <a:latin typeface="Calibri"/>
                <a:cs typeface="Calibri"/>
                <a:hlinkClick r:id="rId2"/>
              </a:rPr>
              <a:t>https://cdn2.webdamdb.com/md_2s5aBUiZL731.mp4?1598896734</a:t>
            </a:r>
            <a:endParaRPr sz="2000" dirty="0">
              <a:latin typeface="Calibri"/>
              <a:cs typeface="Calibri"/>
            </a:endParaRPr>
          </a:p>
        </p:txBody>
      </p:sp>
      <p:sp>
        <p:nvSpPr>
          <p:cNvPr id="5" name="object 5"/>
          <p:cNvSpPr txBox="1"/>
          <p:nvPr/>
        </p:nvSpPr>
        <p:spPr>
          <a:xfrm>
            <a:off x="8112632" y="5857747"/>
            <a:ext cx="2379345"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Calibri"/>
                <a:cs typeface="Calibri"/>
              </a:rPr>
              <a:t>The </a:t>
            </a:r>
            <a:r>
              <a:rPr sz="2000" spc="-10" dirty="0">
                <a:latin typeface="Calibri"/>
                <a:cs typeface="Calibri"/>
              </a:rPr>
              <a:t>Rotary</a:t>
            </a:r>
            <a:r>
              <a:rPr sz="2000" spc="-85" dirty="0">
                <a:latin typeface="Calibri"/>
                <a:cs typeface="Calibri"/>
              </a:rPr>
              <a:t> </a:t>
            </a:r>
            <a:r>
              <a:rPr sz="2000" spc="-5" dirty="0">
                <a:latin typeface="Calibri"/>
                <a:cs typeface="Calibri"/>
              </a:rPr>
              <a:t>Foundation</a:t>
            </a:r>
            <a:endParaRPr sz="2000">
              <a:latin typeface="Calibri"/>
              <a:cs typeface="Calibri"/>
            </a:endParaRPr>
          </a:p>
        </p:txBody>
      </p:sp>
      <p:sp>
        <p:nvSpPr>
          <p:cNvPr id="6" name="object 6"/>
          <p:cNvSpPr/>
          <p:nvPr/>
        </p:nvSpPr>
        <p:spPr>
          <a:xfrm>
            <a:off x="10178735" y="4808189"/>
            <a:ext cx="1109553" cy="111484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489E-1DA6-45A3-815B-1CD9590EF95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57A24C3-9B2B-4964-80A8-98124C569C68}"/>
              </a:ext>
            </a:extLst>
          </p:cNvPr>
          <p:cNvSpPr>
            <a:spLocks noGrp="1"/>
          </p:cNvSpPr>
          <p:nvPr>
            <p:ph type="body" idx="1"/>
          </p:nvPr>
        </p:nvSpPr>
        <p:spPr/>
        <p:txBody>
          <a:bodyPr/>
          <a:lstStyle/>
          <a:p>
            <a:endParaRPr lang="en-US"/>
          </a:p>
        </p:txBody>
      </p:sp>
      <p:pic>
        <p:nvPicPr>
          <p:cNvPr id="4" name="Online Media 3" title="2020-10-03 Foundation v1">
            <a:hlinkClick r:id="" action="ppaction://media"/>
            <a:extLst>
              <a:ext uri="{FF2B5EF4-FFF2-40B4-BE49-F238E27FC236}">
                <a16:creationId xmlns:a16="http://schemas.microsoft.com/office/drawing/2014/main" id="{F7C55AE9-DD22-4E1C-A755-BDF2998ECD87}"/>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7605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B5F8480F-C2C2-425E-83EF-E371ED88B7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24628" y="4800600"/>
            <a:ext cx="2667372" cy="2000529"/>
          </a:xfrm>
          <a:prstGeom prst="rect">
            <a:avLst/>
          </a:prstGeom>
        </p:spPr>
      </p:pic>
      <p:pic>
        <p:nvPicPr>
          <p:cNvPr id="5" name="Picture 4">
            <a:extLst>
              <a:ext uri="{FF2B5EF4-FFF2-40B4-BE49-F238E27FC236}">
                <a16:creationId xmlns:a16="http://schemas.microsoft.com/office/drawing/2014/main" id="{3549BCAD-1A84-4794-89B9-B41360E839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304800"/>
            <a:ext cx="4495800" cy="2997200"/>
          </a:xfrm>
          <a:prstGeom prst="rect">
            <a:avLst/>
          </a:prstGeom>
        </p:spPr>
      </p:pic>
      <p:sp>
        <p:nvSpPr>
          <p:cNvPr id="7" name="TextBox 6">
            <a:extLst>
              <a:ext uri="{FF2B5EF4-FFF2-40B4-BE49-F238E27FC236}">
                <a16:creationId xmlns:a16="http://schemas.microsoft.com/office/drawing/2014/main" id="{86853ADA-3F97-4323-BBE6-637E42BB9BDF}"/>
              </a:ext>
            </a:extLst>
          </p:cNvPr>
          <p:cNvSpPr txBox="1"/>
          <p:nvPr/>
        </p:nvSpPr>
        <p:spPr>
          <a:xfrm>
            <a:off x="0" y="3352799"/>
            <a:ext cx="11049000" cy="1754326"/>
          </a:xfrm>
          <a:prstGeom prst="rect">
            <a:avLst/>
          </a:prstGeom>
          <a:noFill/>
        </p:spPr>
        <p:txBody>
          <a:bodyPr wrap="square" rtlCol="0">
            <a:spAutoFit/>
          </a:bodyPr>
          <a:lstStyle/>
          <a:p>
            <a:r>
              <a:rPr lang="en-US" sz="5400" dirty="0"/>
              <a:t>“</a:t>
            </a:r>
            <a:r>
              <a:rPr lang="en-US" sz="5400" dirty="0">
                <a:solidFill>
                  <a:srgbClr val="FF0000"/>
                </a:solidFill>
              </a:rPr>
              <a:t>WHY</a:t>
            </a:r>
            <a:r>
              <a:rPr lang="en-US" sz="5400" dirty="0"/>
              <a:t>” we do the things we do</a:t>
            </a:r>
          </a:p>
          <a:p>
            <a:r>
              <a:rPr lang="en-US" sz="1800" u="sng" dirty="0">
                <a:solidFill>
                  <a:srgbClr val="0563C1"/>
                </a:solidFill>
                <a:effectLst/>
                <a:latin typeface="Calibri" panose="020F0502020204030204" pitchFamily="34" charset="0"/>
                <a:ea typeface="Calibri" panose="020F0502020204030204" pitchFamily="34" charset="0"/>
                <a:hlinkClick r:id="rId4"/>
              </a:rPr>
              <a:t>https://youtu.be/Ubqc7_MnBeE</a:t>
            </a:r>
            <a:endParaRPr lang="en-US" sz="1800" u="sng" dirty="0">
              <a:solidFill>
                <a:srgbClr val="0563C1"/>
              </a:solidFill>
              <a:effectLst/>
              <a:latin typeface="Calibri" panose="020F0502020204030204" pitchFamily="34" charset="0"/>
              <a:ea typeface="Calibri" panose="020F0502020204030204" pitchFamily="34" charset="0"/>
            </a:endParaRPr>
          </a:p>
          <a:p>
            <a:endParaRPr lang="en-US" u="sng" dirty="0">
              <a:solidFill>
                <a:srgbClr val="0563C1"/>
              </a:solidFill>
              <a:latin typeface="Calibri" panose="020F0502020204030204" pitchFamily="34" charset="0"/>
            </a:endParaRPr>
          </a:p>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https://youtu.be/7FaUK6yyMZk</a:t>
            </a:r>
            <a:endParaRPr lang="en-US" sz="5400" dirty="0"/>
          </a:p>
        </p:txBody>
      </p:sp>
      <p:sp>
        <p:nvSpPr>
          <p:cNvPr id="9" name="object 4">
            <a:extLst>
              <a:ext uri="{FF2B5EF4-FFF2-40B4-BE49-F238E27FC236}">
                <a16:creationId xmlns:a16="http://schemas.microsoft.com/office/drawing/2014/main" id="{C8EE841D-617E-4845-92C4-EC0F13DB6DD2}"/>
              </a:ext>
            </a:extLst>
          </p:cNvPr>
          <p:cNvSpPr/>
          <p:nvPr/>
        </p:nvSpPr>
        <p:spPr>
          <a:xfrm>
            <a:off x="10066302" y="56871"/>
            <a:ext cx="1890246" cy="2433230"/>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71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otary - Make a World of Difference">
            <a:hlinkClick r:id="" action="ppaction://media"/>
            <a:extLst>
              <a:ext uri="{FF2B5EF4-FFF2-40B4-BE49-F238E27FC236}">
                <a16:creationId xmlns:a16="http://schemas.microsoft.com/office/drawing/2014/main" id="{820AD162-715A-4F20-BFBB-4413261B8B5C}"/>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6617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aredo Next Generation Rotary Club Showcase of Activities">
            <a:hlinkClick r:id="" action="ppaction://media"/>
            <a:extLst>
              <a:ext uri="{FF2B5EF4-FFF2-40B4-BE49-F238E27FC236}">
                <a16:creationId xmlns:a16="http://schemas.microsoft.com/office/drawing/2014/main" id="{18AEF433-583F-4FAD-AFFC-A01C7605D6A6}"/>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386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307923"/>
            <a:ext cx="8558275" cy="1321516"/>
          </a:xfrm>
          <a:prstGeom prst="rect">
            <a:avLst/>
          </a:prstGeom>
        </p:spPr>
        <p:txBody>
          <a:bodyPr vert="horz" wrap="square" lIns="0" tIns="89535" rIns="0" bIns="0" rtlCol="0">
            <a:spAutoFit/>
          </a:bodyPr>
          <a:lstStyle/>
          <a:p>
            <a:pPr marL="12700" marR="5080" indent="1442085">
              <a:lnSpc>
                <a:spcPts val="4750"/>
              </a:lnSpc>
              <a:spcBef>
                <a:spcPts val="705"/>
              </a:spcBef>
            </a:pPr>
            <a:r>
              <a:rPr sz="4400" spc="-15" dirty="0"/>
              <a:t> </a:t>
            </a:r>
            <a:r>
              <a:rPr sz="4400" dirty="0"/>
              <a:t>Making a </a:t>
            </a:r>
            <a:r>
              <a:rPr sz="4400" spc="-30" dirty="0"/>
              <a:t>Difference </a:t>
            </a:r>
            <a:r>
              <a:rPr lang="en-US" sz="4400" dirty="0"/>
              <a:t>–</a:t>
            </a:r>
            <a:br>
              <a:rPr lang="en-US" sz="4400" dirty="0"/>
            </a:br>
            <a:r>
              <a:rPr sz="4400" dirty="0"/>
              <a:t> </a:t>
            </a:r>
            <a:r>
              <a:rPr lang="en-US" sz="4400" dirty="0"/>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https://youtu.be/gLwO-La8ZMg</a:t>
            </a:r>
            <a:endParaRPr sz="4400" dirty="0"/>
          </a:p>
        </p:txBody>
      </p:sp>
      <p:sp>
        <p:nvSpPr>
          <p:cNvPr id="3" name="object 3"/>
          <p:cNvSpPr txBox="1"/>
          <p:nvPr/>
        </p:nvSpPr>
        <p:spPr>
          <a:xfrm>
            <a:off x="918768" y="1589024"/>
            <a:ext cx="4034154" cy="863600"/>
          </a:xfrm>
          <a:prstGeom prst="rect">
            <a:avLst/>
          </a:prstGeom>
        </p:spPr>
        <p:txBody>
          <a:bodyPr vert="horz" wrap="square" lIns="0" tIns="12700" rIns="0" bIns="0" rtlCol="0">
            <a:spAutoFit/>
          </a:bodyPr>
          <a:lstStyle/>
          <a:p>
            <a:pPr marL="12700" marR="5080">
              <a:lnSpc>
                <a:spcPct val="114599"/>
              </a:lnSpc>
              <a:spcBef>
                <a:spcPts val="100"/>
              </a:spcBef>
            </a:pPr>
            <a:r>
              <a:rPr sz="2400" b="1" spc="-30" dirty="0">
                <a:latin typeface="Calibri"/>
                <a:cs typeface="Calibri"/>
              </a:rPr>
              <a:t>West </a:t>
            </a:r>
            <a:r>
              <a:rPr sz="2400" b="1" dirty="0">
                <a:latin typeface="Calibri"/>
                <a:cs typeface="Calibri"/>
              </a:rPr>
              <a:t>Corpus </a:t>
            </a:r>
            <a:r>
              <a:rPr sz="2400" b="1" spc="-10" dirty="0">
                <a:latin typeface="Calibri"/>
                <a:cs typeface="Calibri"/>
              </a:rPr>
              <a:t>Christi Rotary </a:t>
            </a:r>
            <a:r>
              <a:rPr sz="2400" b="1" spc="-5" dirty="0">
                <a:latin typeface="Calibri"/>
                <a:cs typeface="Calibri"/>
              </a:rPr>
              <a:t>Club  Bunk </a:t>
            </a:r>
            <a:r>
              <a:rPr sz="2400" b="1" dirty="0">
                <a:latin typeface="Calibri"/>
                <a:cs typeface="Calibri"/>
              </a:rPr>
              <a:t>Bed</a:t>
            </a:r>
            <a:r>
              <a:rPr sz="2400" b="1" spc="-10" dirty="0">
                <a:latin typeface="Calibri"/>
                <a:cs typeface="Calibri"/>
              </a:rPr>
              <a:t> Project</a:t>
            </a:r>
            <a:endParaRPr sz="2400" dirty="0">
              <a:latin typeface="Calibri"/>
              <a:cs typeface="Calibri"/>
            </a:endParaRPr>
          </a:p>
        </p:txBody>
      </p:sp>
      <p:sp>
        <p:nvSpPr>
          <p:cNvPr id="4" name="object 4"/>
          <p:cNvSpPr/>
          <p:nvPr/>
        </p:nvSpPr>
        <p:spPr>
          <a:xfrm>
            <a:off x="839724" y="2647188"/>
            <a:ext cx="5157215" cy="340004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251575" y="1589024"/>
            <a:ext cx="3980815" cy="863600"/>
          </a:xfrm>
          <a:prstGeom prst="rect">
            <a:avLst/>
          </a:prstGeom>
        </p:spPr>
        <p:txBody>
          <a:bodyPr vert="horz" wrap="square" lIns="0" tIns="12700" rIns="0" bIns="0" rtlCol="0">
            <a:spAutoFit/>
          </a:bodyPr>
          <a:lstStyle/>
          <a:p>
            <a:pPr marL="12700" marR="5080">
              <a:lnSpc>
                <a:spcPct val="114599"/>
              </a:lnSpc>
              <a:spcBef>
                <a:spcPts val="100"/>
              </a:spcBef>
            </a:pPr>
            <a:r>
              <a:rPr sz="2400" b="1" spc="-5" dirty="0">
                <a:latin typeface="Calibri"/>
                <a:cs typeface="Calibri"/>
              </a:rPr>
              <a:t>Harlingen </a:t>
            </a:r>
            <a:r>
              <a:rPr sz="2400" b="1" spc="-10" dirty="0">
                <a:latin typeface="Calibri"/>
                <a:cs typeface="Calibri"/>
              </a:rPr>
              <a:t>Sunburst Rotary</a:t>
            </a:r>
            <a:r>
              <a:rPr sz="2400" b="1" spc="-85" dirty="0">
                <a:latin typeface="Calibri"/>
                <a:cs typeface="Calibri"/>
              </a:rPr>
              <a:t> </a:t>
            </a:r>
            <a:r>
              <a:rPr sz="2400" b="1" spc="-5" dirty="0">
                <a:latin typeface="Calibri"/>
                <a:cs typeface="Calibri"/>
              </a:rPr>
              <a:t>Club  Food Backpacks </a:t>
            </a:r>
            <a:r>
              <a:rPr sz="2400" b="1" spc="-15" dirty="0">
                <a:latin typeface="Calibri"/>
                <a:cs typeface="Calibri"/>
              </a:rPr>
              <a:t>for</a:t>
            </a:r>
            <a:r>
              <a:rPr sz="2400" b="1" spc="-50" dirty="0">
                <a:latin typeface="Calibri"/>
                <a:cs typeface="Calibri"/>
              </a:rPr>
              <a:t> </a:t>
            </a:r>
            <a:r>
              <a:rPr sz="2400" b="1" spc="-5" dirty="0">
                <a:latin typeface="Calibri"/>
                <a:cs typeface="Calibri"/>
              </a:rPr>
              <a:t>Kids</a:t>
            </a:r>
            <a:endParaRPr sz="2400" dirty="0">
              <a:latin typeface="Calibri"/>
              <a:cs typeface="Calibri"/>
            </a:endParaRPr>
          </a:p>
        </p:txBody>
      </p:sp>
      <p:sp>
        <p:nvSpPr>
          <p:cNvPr id="6" name="object 6"/>
          <p:cNvSpPr/>
          <p:nvPr/>
        </p:nvSpPr>
        <p:spPr>
          <a:xfrm>
            <a:off x="6307835" y="2505455"/>
            <a:ext cx="4911852" cy="368350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437A-2ECB-4996-A4B7-ECE3E0636495}"/>
              </a:ext>
            </a:extLst>
          </p:cNvPr>
          <p:cNvSpPr>
            <a:spLocks noGrp="1"/>
          </p:cNvSpPr>
          <p:nvPr>
            <p:ph type="title"/>
          </p:nvPr>
        </p:nvSpPr>
        <p:spPr/>
        <p:txBody>
          <a:bodyPr/>
          <a:lstStyle/>
          <a:p>
            <a:endParaRPr lang="en-US"/>
          </a:p>
        </p:txBody>
      </p:sp>
      <p:pic>
        <p:nvPicPr>
          <p:cNvPr id="3" name="Online Media 2" title="Kinza's Story from Rotarian Surani from Southside Corpus Christi Rotary Club">
            <a:hlinkClick r:id="" action="ppaction://media"/>
            <a:extLst>
              <a:ext uri="{FF2B5EF4-FFF2-40B4-BE49-F238E27FC236}">
                <a16:creationId xmlns:a16="http://schemas.microsoft.com/office/drawing/2014/main" id="{B5C88817-C881-4FE1-AA1B-50A45B1F4948}"/>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589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855</Words>
  <Application>Microsoft Office PowerPoint</Application>
  <PresentationFormat>Widescreen</PresentationFormat>
  <Paragraphs>78</Paragraphs>
  <Slides>22</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Bembo</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Making a Difference –                       https://youtu.be/gLwO-La8ZMg</vt:lpstr>
      <vt:lpstr>PowerPoint Presentation</vt:lpstr>
      <vt:lpstr>International District Grant Initiated by The Laredo Rotary Club, other clubs, &amp; D5930  Instituto de Ciencia y Tecnología, a middle school in Mexico</vt:lpstr>
      <vt:lpstr>PowerPoint Presentation</vt:lpstr>
      <vt:lpstr>GLOBAL GRANT # 1862702  ($70,036)</vt:lpstr>
      <vt:lpstr>PowerPoint Presentation</vt:lpstr>
      <vt:lpstr>COSTA RICA INTERNATIONAL OPPORTUNITY SCHOLARSHIP</vt:lpstr>
      <vt:lpstr>PowerPoint Presentation</vt:lpstr>
      <vt:lpstr>PowerPoint Presentation</vt:lpstr>
      <vt:lpstr>Military Veteran Scholarship Recipient Samantha San Miguel, B.A., Texas A&amp;M University - Kingsville</vt:lpstr>
      <vt:lpstr>Global Grant Scholarships</vt:lpstr>
      <vt:lpstr>EAKF</vt:lpstr>
      <vt:lpstr>Examples of What a Sustaining Contribution of $100 Can Do</vt:lpstr>
      <vt:lpstr>PowerPoint Presentation</vt:lpstr>
      <vt:lpstr>WHAT’S YOUR ROTARY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Alspaugh</dc:creator>
  <cp:lastModifiedBy>Nancy Paulson</cp:lastModifiedBy>
  <cp:revision>24</cp:revision>
  <dcterms:created xsi:type="dcterms:W3CDTF">2020-09-30T16:45:45Z</dcterms:created>
  <dcterms:modified xsi:type="dcterms:W3CDTF">2020-10-07T18:54:14Z</dcterms:modified>
</cp:coreProperties>
</file>