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4" r:id="rId2"/>
    <p:sldId id="257" r:id="rId3"/>
    <p:sldId id="266" r:id="rId4"/>
    <p:sldId id="299" r:id="rId5"/>
    <p:sldId id="267" r:id="rId6"/>
    <p:sldId id="290" r:id="rId7"/>
    <p:sldId id="291" r:id="rId8"/>
    <p:sldId id="285" r:id="rId9"/>
    <p:sldId id="292" r:id="rId10"/>
    <p:sldId id="295" r:id="rId11"/>
    <p:sldId id="259" r:id="rId12"/>
    <p:sldId id="296" r:id="rId13"/>
    <p:sldId id="293" r:id="rId14"/>
    <p:sldId id="258" r:id="rId15"/>
    <p:sldId id="281" r:id="rId16"/>
    <p:sldId id="273" r:id="rId17"/>
    <p:sldId id="294" r:id="rId18"/>
    <p:sldId id="274" r:id="rId19"/>
    <p:sldId id="275" r:id="rId20"/>
    <p:sldId id="298" r:id="rId21"/>
    <p:sldId id="278" r:id="rId22"/>
    <p:sldId id="276" r:id="rId23"/>
    <p:sldId id="279" r:id="rId24"/>
    <p:sldId id="300" r:id="rId25"/>
    <p:sldId id="301" r:id="rId26"/>
    <p:sldId id="302" r:id="rId27"/>
    <p:sldId id="297" r:id="rId28"/>
    <p:sldId id="286" r:id="rId29"/>
    <p:sldId id="282" r:id="rId30"/>
    <p:sldId id="283" r:id="rId31"/>
    <p:sldId id="287" r:id="rId3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4"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86CF8-3E96-458A-95E6-CDCA08BA08F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70C0CA8-1632-41A4-8C12-3D1E9573FD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A7720F-A874-4D53-B86E-BAFD64D6E5AD}"/>
              </a:ext>
            </a:extLst>
          </p:cNvPr>
          <p:cNvSpPr>
            <a:spLocks noGrp="1"/>
          </p:cNvSpPr>
          <p:nvPr>
            <p:ph type="dt" sz="half" idx="10"/>
          </p:nvPr>
        </p:nvSpPr>
        <p:spPr/>
        <p:txBody>
          <a:bodyPr/>
          <a:lstStyle/>
          <a:p>
            <a:fld id="{C84FE394-4F8E-4335-8660-C07C96CEC992}" type="datetimeFigureOut">
              <a:rPr lang="en-US" smtClean="0"/>
              <a:t>9/21/2020</a:t>
            </a:fld>
            <a:endParaRPr lang="en-US" dirty="0"/>
          </a:p>
        </p:txBody>
      </p:sp>
      <p:sp>
        <p:nvSpPr>
          <p:cNvPr id="5" name="Footer Placeholder 4">
            <a:extLst>
              <a:ext uri="{FF2B5EF4-FFF2-40B4-BE49-F238E27FC236}">
                <a16:creationId xmlns:a16="http://schemas.microsoft.com/office/drawing/2014/main" id="{1AD96935-6D6B-42BC-894C-793B3AB9D99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D0FA27B-136A-499F-85C2-ADDFBD0A17D7}"/>
              </a:ext>
            </a:extLst>
          </p:cNvPr>
          <p:cNvSpPr>
            <a:spLocks noGrp="1"/>
          </p:cNvSpPr>
          <p:nvPr>
            <p:ph type="sldNum" sz="quarter" idx="12"/>
          </p:nvPr>
        </p:nvSpPr>
        <p:spPr/>
        <p:txBody>
          <a:bodyPr/>
          <a:lstStyle/>
          <a:p>
            <a:fld id="{0F174946-04E4-48C3-91F9-8796ED4B7C7B}" type="slidenum">
              <a:rPr lang="en-US" smtClean="0"/>
              <a:t>‹#›</a:t>
            </a:fld>
            <a:endParaRPr lang="en-US" dirty="0"/>
          </a:p>
        </p:txBody>
      </p:sp>
    </p:spTree>
    <p:extLst>
      <p:ext uri="{BB962C8B-B14F-4D97-AF65-F5344CB8AC3E}">
        <p14:creationId xmlns:p14="http://schemas.microsoft.com/office/powerpoint/2010/main" val="161133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2977F-CE21-4F24-9DA5-87799EC820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A9F27D-48E3-4D85-A692-1E94FBE26B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B45E83-C844-4A0D-BA57-9DF8F4E3E5D1}"/>
              </a:ext>
            </a:extLst>
          </p:cNvPr>
          <p:cNvSpPr>
            <a:spLocks noGrp="1"/>
          </p:cNvSpPr>
          <p:nvPr>
            <p:ph type="dt" sz="half" idx="10"/>
          </p:nvPr>
        </p:nvSpPr>
        <p:spPr/>
        <p:txBody>
          <a:bodyPr/>
          <a:lstStyle/>
          <a:p>
            <a:fld id="{C84FE394-4F8E-4335-8660-C07C96CEC992}" type="datetimeFigureOut">
              <a:rPr lang="en-US" smtClean="0"/>
              <a:t>9/21/2020</a:t>
            </a:fld>
            <a:endParaRPr lang="en-US" dirty="0"/>
          </a:p>
        </p:txBody>
      </p:sp>
      <p:sp>
        <p:nvSpPr>
          <p:cNvPr id="5" name="Footer Placeholder 4">
            <a:extLst>
              <a:ext uri="{FF2B5EF4-FFF2-40B4-BE49-F238E27FC236}">
                <a16:creationId xmlns:a16="http://schemas.microsoft.com/office/drawing/2014/main" id="{C4329B01-95A3-4E65-9260-EB3BF4A0731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D49BA1E-74BA-4786-9D19-88F0309601C9}"/>
              </a:ext>
            </a:extLst>
          </p:cNvPr>
          <p:cNvSpPr>
            <a:spLocks noGrp="1"/>
          </p:cNvSpPr>
          <p:nvPr>
            <p:ph type="sldNum" sz="quarter" idx="12"/>
          </p:nvPr>
        </p:nvSpPr>
        <p:spPr/>
        <p:txBody>
          <a:bodyPr/>
          <a:lstStyle/>
          <a:p>
            <a:fld id="{0F174946-04E4-48C3-91F9-8796ED4B7C7B}" type="slidenum">
              <a:rPr lang="en-US" smtClean="0"/>
              <a:t>‹#›</a:t>
            </a:fld>
            <a:endParaRPr lang="en-US" dirty="0"/>
          </a:p>
        </p:txBody>
      </p:sp>
    </p:spTree>
    <p:extLst>
      <p:ext uri="{BB962C8B-B14F-4D97-AF65-F5344CB8AC3E}">
        <p14:creationId xmlns:p14="http://schemas.microsoft.com/office/powerpoint/2010/main" val="928529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F094C-D467-4D1A-BDFC-237053C1E84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A759973-161B-4A81-A6E4-45803C77637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5984273-C147-4AB5-A3FB-5347BB94D8C4}"/>
              </a:ext>
            </a:extLst>
          </p:cNvPr>
          <p:cNvSpPr>
            <a:spLocks noGrp="1"/>
          </p:cNvSpPr>
          <p:nvPr>
            <p:ph type="dt" sz="half" idx="10"/>
          </p:nvPr>
        </p:nvSpPr>
        <p:spPr/>
        <p:txBody>
          <a:bodyPr/>
          <a:lstStyle/>
          <a:p>
            <a:fld id="{C84FE394-4F8E-4335-8660-C07C96CEC992}" type="datetimeFigureOut">
              <a:rPr lang="en-US" smtClean="0"/>
              <a:t>9/21/2020</a:t>
            </a:fld>
            <a:endParaRPr lang="en-US" dirty="0"/>
          </a:p>
        </p:txBody>
      </p:sp>
      <p:sp>
        <p:nvSpPr>
          <p:cNvPr id="5" name="Footer Placeholder 4">
            <a:extLst>
              <a:ext uri="{FF2B5EF4-FFF2-40B4-BE49-F238E27FC236}">
                <a16:creationId xmlns:a16="http://schemas.microsoft.com/office/drawing/2014/main" id="{0A664BEA-9C8C-445A-8904-FE0DE8A93CD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877A48A-BDEF-48DD-86E7-7A851A6D4A2B}"/>
              </a:ext>
            </a:extLst>
          </p:cNvPr>
          <p:cNvSpPr>
            <a:spLocks noGrp="1"/>
          </p:cNvSpPr>
          <p:nvPr>
            <p:ph type="sldNum" sz="quarter" idx="12"/>
          </p:nvPr>
        </p:nvSpPr>
        <p:spPr/>
        <p:txBody>
          <a:bodyPr/>
          <a:lstStyle/>
          <a:p>
            <a:fld id="{0F174946-04E4-48C3-91F9-8796ED4B7C7B}" type="slidenum">
              <a:rPr lang="en-US" smtClean="0"/>
              <a:t>‹#›</a:t>
            </a:fld>
            <a:endParaRPr lang="en-US" dirty="0"/>
          </a:p>
        </p:txBody>
      </p:sp>
    </p:spTree>
    <p:extLst>
      <p:ext uri="{BB962C8B-B14F-4D97-AF65-F5344CB8AC3E}">
        <p14:creationId xmlns:p14="http://schemas.microsoft.com/office/powerpoint/2010/main" val="4003318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D4058-37D3-450A-8D1C-441A72B426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CE3B17-ADD0-4E8D-92CC-C6A371B591B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397FFAF-17E9-4C69-8E76-0FF6C8D4519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2C2B34E-65EE-452E-BA7B-4F50EEEAB93B}"/>
              </a:ext>
            </a:extLst>
          </p:cNvPr>
          <p:cNvSpPr>
            <a:spLocks noGrp="1"/>
          </p:cNvSpPr>
          <p:nvPr>
            <p:ph type="dt" sz="half" idx="10"/>
          </p:nvPr>
        </p:nvSpPr>
        <p:spPr/>
        <p:txBody>
          <a:bodyPr/>
          <a:lstStyle/>
          <a:p>
            <a:fld id="{C84FE394-4F8E-4335-8660-C07C96CEC992}" type="datetimeFigureOut">
              <a:rPr lang="en-US" smtClean="0"/>
              <a:t>9/21/2020</a:t>
            </a:fld>
            <a:endParaRPr lang="en-US" dirty="0"/>
          </a:p>
        </p:txBody>
      </p:sp>
      <p:sp>
        <p:nvSpPr>
          <p:cNvPr id="6" name="Footer Placeholder 5">
            <a:extLst>
              <a:ext uri="{FF2B5EF4-FFF2-40B4-BE49-F238E27FC236}">
                <a16:creationId xmlns:a16="http://schemas.microsoft.com/office/drawing/2014/main" id="{42383A83-2590-4CED-8BD4-75C71FCC9C2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0591919-37FF-4388-8678-A376B4C99202}"/>
              </a:ext>
            </a:extLst>
          </p:cNvPr>
          <p:cNvSpPr>
            <a:spLocks noGrp="1"/>
          </p:cNvSpPr>
          <p:nvPr>
            <p:ph type="sldNum" sz="quarter" idx="12"/>
          </p:nvPr>
        </p:nvSpPr>
        <p:spPr/>
        <p:txBody>
          <a:bodyPr/>
          <a:lstStyle/>
          <a:p>
            <a:fld id="{0F174946-04E4-48C3-91F9-8796ED4B7C7B}" type="slidenum">
              <a:rPr lang="en-US" smtClean="0"/>
              <a:t>‹#›</a:t>
            </a:fld>
            <a:endParaRPr lang="en-US" dirty="0"/>
          </a:p>
        </p:txBody>
      </p:sp>
    </p:spTree>
    <p:extLst>
      <p:ext uri="{BB962C8B-B14F-4D97-AF65-F5344CB8AC3E}">
        <p14:creationId xmlns:p14="http://schemas.microsoft.com/office/powerpoint/2010/main" val="2623943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53A67-7901-4558-AFE0-FC9B66B37C7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3C27185-DF0B-4077-890C-E341578305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36EDD6-CD2C-4CDC-9B70-95FAEB8C5A7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1FAD600-1898-4457-BCE9-FC5C0588B7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BA719A7-46D9-4356-8AA1-7AB89A7B006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99E982F-82BF-4A31-B728-7CC11FFB40C7}"/>
              </a:ext>
            </a:extLst>
          </p:cNvPr>
          <p:cNvSpPr>
            <a:spLocks noGrp="1"/>
          </p:cNvSpPr>
          <p:nvPr>
            <p:ph type="dt" sz="half" idx="10"/>
          </p:nvPr>
        </p:nvSpPr>
        <p:spPr/>
        <p:txBody>
          <a:bodyPr/>
          <a:lstStyle/>
          <a:p>
            <a:fld id="{C84FE394-4F8E-4335-8660-C07C96CEC992}" type="datetimeFigureOut">
              <a:rPr lang="en-US" smtClean="0"/>
              <a:t>9/21/2020</a:t>
            </a:fld>
            <a:endParaRPr lang="en-US" dirty="0"/>
          </a:p>
        </p:txBody>
      </p:sp>
      <p:sp>
        <p:nvSpPr>
          <p:cNvPr id="8" name="Footer Placeholder 7">
            <a:extLst>
              <a:ext uri="{FF2B5EF4-FFF2-40B4-BE49-F238E27FC236}">
                <a16:creationId xmlns:a16="http://schemas.microsoft.com/office/drawing/2014/main" id="{33346E93-E45B-4350-A59F-644709A1DDF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29992C-D541-4A07-B5F2-8DF156070582}"/>
              </a:ext>
            </a:extLst>
          </p:cNvPr>
          <p:cNvSpPr>
            <a:spLocks noGrp="1"/>
          </p:cNvSpPr>
          <p:nvPr>
            <p:ph type="sldNum" sz="quarter" idx="12"/>
          </p:nvPr>
        </p:nvSpPr>
        <p:spPr/>
        <p:txBody>
          <a:bodyPr/>
          <a:lstStyle/>
          <a:p>
            <a:fld id="{0F174946-04E4-48C3-91F9-8796ED4B7C7B}" type="slidenum">
              <a:rPr lang="en-US" smtClean="0"/>
              <a:t>‹#›</a:t>
            </a:fld>
            <a:endParaRPr lang="en-US" dirty="0"/>
          </a:p>
        </p:txBody>
      </p:sp>
    </p:spTree>
    <p:extLst>
      <p:ext uri="{BB962C8B-B14F-4D97-AF65-F5344CB8AC3E}">
        <p14:creationId xmlns:p14="http://schemas.microsoft.com/office/powerpoint/2010/main" val="2180241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FFBCA-25B2-4ED6-A4DA-780A9731468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F8DB73-B348-4383-B676-77E97FF1B70D}"/>
              </a:ext>
            </a:extLst>
          </p:cNvPr>
          <p:cNvSpPr>
            <a:spLocks noGrp="1"/>
          </p:cNvSpPr>
          <p:nvPr>
            <p:ph type="dt" sz="half" idx="10"/>
          </p:nvPr>
        </p:nvSpPr>
        <p:spPr/>
        <p:txBody>
          <a:bodyPr/>
          <a:lstStyle/>
          <a:p>
            <a:fld id="{C84FE394-4F8E-4335-8660-C07C96CEC992}" type="datetimeFigureOut">
              <a:rPr lang="en-US" smtClean="0"/>
              <a:t>9/21/2020</a:t>
            </a:fld>
            <a:endParaRPr lang="en-US" dirty="0"/>
          </a:p>
        </p:txBody>
      </p:sp>
      <p:sp>
        <p:nvSpPr>
          <p:cNvPr id="4" name="Footer Placeholder 3">
            <a:extLst>
              <a:ext uri="{FF2B5EF4-FFF2-40B4-BE49-F238E27FC236}">
                <a16:creationId xmlns:a16="http://schemas.microsoft.com/office/drawing/2014/main" id="{E5357E85-4306-4320-BA33-3AE4170C9DC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5BA1300-6A23-4AB3-A66C-6A37F0F68096}"/>
              </a:ext>
            </a:extLst>
          </p:cNvPr>
          <p:cNvSpPr>
            <a:spLocks noGrp="1"/>
          </p:cNvSpPr>
          <p:nvPr>
            <p:ph type="sldNum" sz="quarter" idx="12"/>
          </p:nvPr>
        </p:nvSpPr>
        <p:spPr/>
        <p:txBody>
          <a:bodyPr/>
          <a:lstStyle/>
          <a:p>
            <a:fld id="{0F174946-04E4-48C3-91F9-8796ED4B7C7B}" type="slidenum">
              <a:rPr lang="en-US" smtClean="0"/>
              <a:t>‹#›</a:t>
            </a:fld>
            <a:endParaRPr lang="en-US" dirty="0"/>
          </a:p>
        </p:txBody>
      </p:sp>
    </p:spTree>
    <p:extLst>
      <p:ext uri="{BB962C8B-B14F-4D97-AF65-F5344CB8AC3E}">
        <p14:creationId xmlns:p14="http://schemas.microsoft.com/office/powerpoint/2010/main" val="2663118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B22D97-8D15-42FC-B1E6-270477280C46}"/>
              </a:ext>
            </a:extLst>
          </p:cNvPr>
          <p:cNvSpPr>
            <a:spLocks noGrp="1"/>
          </p:cNvSpPr>
          <p:nvPr>
            <p:ph type="dt" sz="half" idx="10"/>
          </p:nvPr>
        </p:nvSpPr>
        <p:spPr/>
        <p:txBody>
          <a:bodyPr/>
          <a:lstStyle/>
          <a:p>
            <a:fld id="{C84FE394-4F8E-4335-8660-C07C96CEC992}" type="datetimeFigureOut">
              <a:rPr lang="en-US" smtClean="0"/>
              <a:t>9/21/2020</a:t>
            </a:fld>
            <a:endParaRPr lang="en-US" dirty="0"/>
          </a:p>
        </p:txBody>
      </p:sp>
      <p:sp>
        <p:nvSpPr>
          <p:cNvPr id="3" name="Footer Placeholder 2">
            <a:extLst>
              <a:ext uri="{FF2B5EF4-FFF2-40B4-BE49-F238E27FC236}">
                <a16:creationId xmlns:a16="http://schemas.microsoft.com/office/drawing/2014/main" id="{B487356B-F713-48F5-B65D-414BE852539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694CD3B0-09AA-4D15-925B-A59A11C3A679}"/>
              </a:ext>
            </a:extLst>
          </p:cNvPr>
          <p:cNvSpPr>
            <a:spLocks noGrp="1"/>
          </p:cNvSpPr>
          <p:nvPr>
            <p:ph type="sldNum" sz="quarter" idx="12"/>
          </p:nvPr>
        </p:nvSpPr>
        <p:spPr/>
        <p:txBody>
          <a:bodyPr/>
          <a:lstStyle/>
          <a:p>
            <a:fld id="{0F174946-04E4-48C3-91F9-8796ED4B7C7B}" type="slidenum">
              <a:rPr lang="en-US" smtClean="0"/>
              <a:t>‹#›</a:t>
            </a:fld>
            <a:endParaRPr lang="en-US" dirty="0"/>
          </a:p>
        </p:txBody>
      </p:sp>
    </p:spTree>
    <p:extLst>
      <p:ext uri="{BB962C8B-B14F-4D97-AF65-F5344CB8AC3E}">
        <p14:creationId xmlns:p14="http://schemas.microsoft.com/office/powerpoint/2010/main" val="864107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AA8B1-9499-4E29-94F7-15979370C8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BDF1CFD-9D35-4C4B-A6EE-C9323A78B3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D0572E-B994-4D29-BC3A-DEA7EF8DE9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68D32F-AA91-4E5E-86B4-DF4D9BE81B40}"/>
              </a:ext>
            </a:extLst>
          </p:cNvPr>
          <p:cNvSpPr>
            <a:spLocks noGrp="1"/>
          </p:cNvSpPr>
          <p:nvPr>
            <p:ph type="dt" sz="half" idx="10"/>
          </p:nvPr>
        </p:nvSpPr>
        <p:spPr/>
        <p:txBody>
          <a:bodyPr/>
          <a:lstStyle/>
          <a:p>
            <a:fld id="{C84FE394-4F8E-4335-8660-C07C96CEC992}" type="datetimeFigureOut">
              <a:rPr lang="en-US" smtClean="0"/>
              <a:t>9/21/2020</a:t>
            </a:fld>
            <a:endParaRPr lang="en-US" dirty="0"/>
          </a:p>
        </p:txBody>
      </p:sp>
      <p:sp>
        <p:nvSpPr>
          <p:cNvPr id="6" name="Footer Placeholder 5">
            <a:extLst>
              <a:ext uri="{FF2B5EF4-FFF2-40B4-BE49-F238E27FC236}">
                <a16:creationId xmlns:a16="http://schemas.microsoft.com/office/drawing/2014/main" id="{0E01E418-E822-43AB-9F98-EC786925588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BCC3D9A-4E7E-4E8F-9E63-03E22296D9C9}"/>
              </a:ext>
            </a:extLst>
          </p:cNvPr>
          <p:cNvSpPr>
            <a:spLocks noGrp="1"/>
          </p:cNvSpPr>
          <p:nvPr>
            <p:ph type="sldNum" sz="quarter" idx="12"/>
          </p:nvPr>
        </p:nvSpPr>
        <p:spPr/>
        <p:txBody>
          <a:bodyPr/>
          <a:lstStyle/>
          <a:p>
            <a:fld id="{0F174946-04E4-48C3-91F9-8796ED4B7C7B}" type="slidenum">
              <a:rPr lang="en-US" smtClean="0"/>
              <a:t>‹#›</a:t>
            </a:fld>
            <a:endParaRPr lang="en-US" dirty="0"/>
          </a:p>
        </p:txBody>
      </p:sp>
    </p:spTree>
    <p:extLst>
      <p:ext uri="{BB962C8B-B14F-4D97-AF65-F5344CB8AC3E}">
        <p14:creationId xmlns:p14="http://schemas.microsoft.com/office/powerpoint/2010/main" val="2222991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A9C3D-6BF9-4C9C-B9DA-53C3D60E19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DE42E2-247E-4E73-BE78-4E0D3AF49B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221C1673-FB40-4D49-B7B8-382F5E73D1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5673D5-4723-4EB5-BECD-24C507EED9A1}"/>
              </a:ext>
            </a:extLst>
          </p:cNvPr>
          <p:cNvSpPr>
            <a:spLocks noGrp="1"/>
          </p:cNvSpPr>
          <p:nvPr>
            <p:ph type="dt" sz="half" idx="10"/>
          </p:nvPr>
        </p:nvSpPr>
        <p:spPr/>
        <p:txBody>
          <a:bodyPr/>
          <a:lstStyle/>
          <a:p>
            <a:fld id="{C84FE394-4F8E-4335-8660-C07C96CEC992}" type="datetimeFigureOut">
              <a:rPr lang="en-US" smtClean="0"/>
              <a:t>9/21/2020</a:t>
            </a:fld>
            <a:endParaRPr lang="en-US" dirty="0"/>
          </a:p>
        </p:txBody>
      </p:sp>
      <p:sp>
        <p:nvSpPr>
          <p:cNvPr id="6" name="Footer Placeholder 5">
            <a:extLst>
              <a:ext uri="{FF2B5EF4-FFF2-40B4-BE49-F238E27FC236}">
                <a16:creationId xmlns:a16="http://schemas.microsoft.com/office/drawing/2014/main" id="{2372B423-6409-4210-B3A7-B150F2B05EE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7B6B978-ED03-46B5-AC86-FCDEDB4D3444}"/>
              </a:ext>
            </a:extLst>
          </p:cNvPr>
          <p:cNvSpPr>
            <a:spLocks noGrp="1"/>
          </p:cNvSpPr>
          <p:nvPr>
            <p:ph type="sldNum" sz="quarter" idx="12"/>
          </p:nvPr>
        </p:nvSpPr>
        <p:spPr/>
        <p:txBody>
          <a:bodyPr/>
          <a:lstStyle/>
          <a:p>
            <a:fld id="{0F174946-04E4-48C3-91F9-8796ED4B7C7B}" type="slidenum">
              <a:rPr lang="en-US" smtClean="0"/>
              <a:t>‹#›</a:t>
            </a:fld>
            <a:endParaRPr lang="en-US" dirty="0"/>
          </a:p>
        </p:txBody>
      </p:sp>
    </p:spTree>
    <p:extLst>
      <p:ext uri="{BB962C8B-B14F-4D97-AF65-F5344CB8AC3E}">
        <p14:creationId xmlns:p14="http://schemas.microsoft.com/office/powerpoint/2010/main" val="3553167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8608F-A744-44E2-B61A-C5799D89FDB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0AE68B4-5958-441F-8203-B4A8C40E436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0E5A9F-95B4-4DD0-8EFC-D03DF9D37269}"/>
              </a:ext>
            </a:extLst>
          </p:cNvPr>
          <p:cNvSpPr>
            <a:spLocks noGrp="1"/>
          </p:cNvSpPr>
          <p:nvPr>
            <p:ph type="dt" sz="half" idx="10"/>
          </p:nvPr>
        </p:nvSpPr>
        <p:spPr/>
        <p:txBody>
          <a:bodyPr/>
          <a:lstStyle/>
          <a:p>
            <a:fld id="{C84FE394-4F8E-4335-8660-C07C96CEC992}" type="datetimeFigureOut">
              <a:rPr lang="en-US" smtClean="0"/>
              <a:t>9/21/2020</a:t>
            </a:fld>
            <a:endParaRPr lang="en-US" dirty="0"/>
          </a:p>
        </p:txBody>
      </p:sp>
      <p:sp>
        <p:nvSpPr>
          <p:cNvPr id="5" name="Footer Placeholder 4">
            <a:extLst>
              <a:ext uri="{FF2B5EF4-FFF2-40B4-BE49-F238E27FC236}">
                <a16:creationId xmlns:a16="http://schemas.microsoft.com/office/drawing/2014/main" id="{84800265-3F5E-491B-B82E-215E1995292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9D3BA41-800E-4A5D-97F1-B85D185012B8}"/>
              </a:ext>
            </a:extLst>
          </p:cNvPr>
          <p:cNvSpPr>
            <a:spLocks noGrp="1"/>
          </p:cNvSpPr>
          <p:nvPr>
            <p:ph type="sldNum" sz="quarter" idx="12"/>
          </p:nvPr>
        </p:nvSpPr>
        <p:spPr/>
        <p:txBody>
          <a:bodyPr/>
          <a:lstStyle/>
          <a:p>
            <a:fld id="{0F174946-04E4-48C3-91F9-8796ED4B7C7B}" type="slidenum">
              <a:rPr lang="en-US" smtClean="0"/>
              <a:t>‹#›</a:t>
            </a:fld>
            <a:endParaRPr lang="en-US" dirty="0"/>
          </a:p>
        </p:txBody>
      </p:sp>
    </p:spTree>
    <p:extLst>
      <p:ext uri="{BB962C8B-B14F-4D97-AF65-F5344CB8AC3E}">
        <p14:creationId xmlns:p14="http://schemas.microsoft.com/office/powerpoint/2010/main" val="2429596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3F0E63-0A1B-4F02-BFB2-9369C9EB803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D65C7FE-B214-47F4-BF50-EB592C0576B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79CA66-815B-4A80-8A77-C490D030A8B7}"/>
              </a:ext>
            </a:extLst>
          </p:cNvPr>
          <p:cNvSpPr>
            <a:spLocks noGrp="1"/>
          </p:cNvSpPr>
          <p:nvPr>
            <p:ph type="dt" sz="half" idx="10"/>
          </p:nvPr>
        </p:nvSpPr>
        <p:spPr/>
        <p:txBody>
          <a:bodyPr/>
          <a:lstStyle/>
          <a:p>
            <a:fld id="{C84FE394-4F8E-4335-8660-C07C96CEC992}" type="datetimeFigureOut">
              <a:rPr lang="en-US" smtClean="0"/>
              <a:t>9/21/2020</a:t>
            </a:fld>
            <a:endParaRPr lang="en-US" dirty="0"/>
          </a:p>
        </p:txBody>
      </p:sp>
      <p:sp>
        <p:nvSpPr>
          <p:cNvPr id="5" name="Footer Placeholder 4">
            <a:extLst>
              <a:ext uri="{FF2B5EF4-FFF2-40B4-BE49-F238E27FC236}">
                <a16:creationId xmlns:a16="http://schemas.microsoft.com/office/drawing/2014/main" id="{02A5EFBE-DB60-4CED-9A25-D5D659E9439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F3AFD61-0B78-4562-A1EC-00974A171E28}"/>
              </a:ext>
            </a:extLst>
          </p:cNvPr>
          <p:cNvSpPr>
            <a:spLocks noGrp="1"/>
          </p:cNvSpPr>
          <p:nvPr>
            <p:ph type="sldNum" sz="quarter" idx="12"/>
          </p:nvPr>
        </p:nvSpPr>
        <p:spPr/>
        <p:txBody>
          <a:bodyPr/>
          <a:lstStyle/>
          <a:p>
            <a:fld id="{0F174946-04E4-48C3-91F9-8796ED4B7C7B}" type="slidenum">
              <a:rPr lang="en-US" smtClean="0"/>
              <a:t>‹#›</a:t>
            </a:fld>
            <a:endParaRPr lang="en-US" dirty="0"/>
          </a:p>
        </p:txBody>
      </p:sp>
    </p:spTree>
    <p:extLst>
      <p:ext uri="{BB962C8B-B14F-4D97-AF65-F5344CB8AC3E}">
        <p14:creationId xmlns:p14="http://schemas.microsoft.com/office/powerpoint/2010/main" val="12553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A725D8-C654-4725-9FB1-8B56AEF313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FC6E866-AE9D-41F1-A044-629EC75146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9792AD-EB7C-468F-A98A-CA2BBA5D10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4FE394-4F8E-4335-8660-C07C96CEC992}" type="datetimeFigureOut">
              <a:rPr lang="en-US" smtClean="0"/>
              <a:t>9/21/2020</a:t>
            </a:fld>
            <a:endParaRPr lang="en-US" dirty="0"/>
          </a:p>
        </p:txBody>
      </p:sp>
      <p:sp>
        <p:nvSpPr>
          <p:cNvPr id="5" name="Footer Placeholder 4">
            <a:extLst>
              <a:ext uri="{FF2B5EF4-FFF2-40B4-BE49-F238E27FC236}">
                <a16:creationId xmlns:a16="http://schemas.microsoft.com/office/drawing/2014/main" id="{726F834D-1FE5-412F-BAEE-CE31E62E4E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91F64019-9312-4A1A-A1F7-2FCE6B7621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174946-04E4-48C3-91F9-8796ED4B7C7B}" type="slidenum">
              <a:rPr lang="en-US" smtClean="0"/>
              <a:t>‹#›</a:t>
            </a:fld>
            <a:endParaRPr lang="en-US" dirty="0"/>
          </a:p>
        </p:txBody>
      </p:sp>
    </p:spTree>
    <p:extLst>
      <p:ext uri="{BB962C8B-B14F-4D97-AF65-F5344CB8AC3E}">
        <p14:creationId xmlns:p14="http://schemas.microsoft.com/office/powerpoint/2010/main" val="9675586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cdn2.webdamdb.com/md_2s5aBUiZL731.mp4?1598896734" TargetMode="External"/><Relationship Id="rId1" Type="http://schemas.openxmlformats.org/officeDocument/2006/relationships/slideLayout" Target="../slideLayouts/slideLayout2.xml"/><Relationship Id="rId4" Type="http://schemas.openxmlformats.org/officeDocument/2006/relationships/hyperlink" Target="http://myedmondsnews.com/2017/06/affordable-housing-topic-june-27-edmonds-daybreakers-rotary-meeting/"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frontlinecopy.com/2012/07/how-to-turn-our-upside-down-world-rightside-up-again/"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hyperlink" Target="http://palaeos-blog.blogspot.com/2013/02/las-especies-de-la-bandera-y-escudo.html" TargetMode="External"/><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hyperlink" Target="https://youtu.be/L0jNXNId8NQ" TargetMode="Externa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s://empacharte.blogspot.com/2012/06/mapa-de-guatemala-vector.html" TargetMode="Externa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hyperlink" Target="https://youtu.be/xMSbGEf3laI"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hyperlink" Target="https://infogram.com/rotary-foundation-grants-1hzj4o57qxop2pw"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devpolicy.org/challenges-for-the-final-1-until-theres-no-polio-in-the-world20110906/" TargetMode="External"/><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www.rotary.org/give" TargetMode="External"/><Relationship Id="rId1" Type="http://schemas.openxmlformats.org/officeDocument/2006/relationships/slideLayout" Target="../slideLayouts/slideLayout2.xml"/><Relationship Id="rId4" Type="http://schemas.openxmlformats.org/officeDocument/2006/relationships/hyperlink" Target="http://wccftech.com/credit-card-details-anonymous/"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en.wikipedia.org/wiki/File:Usdollar100front.jpg" TargetMode="External"/><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hyperlink" Target="http://surefoodsliving.com/2013/11/13-gluten-freeallergen-free-holiday-tips/" TargetMode="Externa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jmd@dickersonlaw.com" TargetMode="External"/><Relationship Id="rId2" Type="http://schemas.openxmlformats.org/officeDocument/2006/relationships/hyperlink" Target="mailto:joanne.settles@victoriacollege.edu"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hyperlink" Target="mailto:kharrington1@farmersagent.com" TargetMode="External"/><Relationship Id="rId13" Type="http://schemas.openxmlformats.org/officeDocument/2006/relationships/hyperlink" Target="mailto:joanne.settles@victoriacollege.edu" TargetMode="External"/><Relationship Id="rId18" Type="http://schemas.openxmlformats.org/officeDocument/2006/relationships/hyperlink" Target="mailto:nancy@rockportwebsites.com" TargetMode="External"/><Relationship Id="rId3" Type="http://schemas.openxmlformats.org/officeDocument/2006/relationships/hyperlink" Target="mailto:eddie@rotary5930.com" TargetMode="External"/><Relationship Id="rId7" Type="http://schemas.openxmlformats.org/officeDocument/2006/relationships/hyperlink" Target="mailto:deedeerotary@gmail.com" TargetMode="External"/><Relationship Id="rId12" Type="http://schemas.openxmlformats.org/officeDocument/2006/relationships/hyperlink" Target="mailto:b.frantum233@gmail.com" TargetMode="External"/><Relationship Id="rId17" Type="http://schemas.openxmlformats.org/officeDocument/2006/relationships/hyperlink" Target="mailto:ehernandez2125@gmail.com" TargetMode="External"/><Relationship Id="rId2" Type="http://schemas.openxmlformats.org/officeDocument/2006/relationships/hyperlink" Target="mailto:maxiehouser@gmail.com" TargetMode="External"/><Relationship Id="rId16" Type="http://schemas.openxmlformats.org/officeDocument/2006/relationships/hyperlink" Target="mailto:ngustovich@gmail.com" TargetMode="External"/><Relationship Id="rId20"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hyperlink" Target="mailto:ellisoncrider@gmail.com" TargetMode="External"/><Relationship Id="rId11" Type="http://schemas.openxmlformats.org/officeDocument/2006/relationships/hyperlink" Target="mailto:lrogerio@webbcountytx.gov" TargetMode="External"/><Relationship Id="rId5" Type="http://schemas.openxmlformats.org/officeDocument/2006/relationships/hyperlink" Target="mailto:kent.grier@sbcglobal.net" TargetMode="External"/><Relationship Id="rId15" Type="http://schemas.openxmlformats.org/officeDocument/2006/relationships/hyperlink" Target="mailto:sara.pompa@laredo.edu" TargetMode="External"/><Relationship Id="rId10" Type="http://schemas.openxmlformats.org/officeDocument/2006/relationships/hyperlink" Target="mailto:haysamdawoddds@gmail.com" TargetMode="External"/><Relationship Id="rId19" Type="http://schemas.openxmlformats.org/officeDocument/2006/relationships/hyperlink" Target="mailto:juanliratx@aol.com" TargetMode="External"/><Relationship Id="rId4" Type="http://schemas.openxmlformats.org/officeDocument/2006/relationships/hyperlink" Target="mailto:mandochapa@msn.com" TargetMode="External"/><Relationship Id="rId9" Type="http://schemas.openxmlformats.org/officeDocument/2006/relationships/hyperlink" Target="mailto:jspence@gowland-cpa.com" TargetMode="External"/><Relationship Id="rId14" Type="http://schemas.openxmlformats.org/officeDocument/2006/relationships/hyperlink" Target="mailto:jmd@dickersonlaw.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AC5E2DDC-9712-4060-8DB5-3D68B336C2CF}"/>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1110138" y="1634705"/>
            <a:ext cx="9971723" cy="3071004"/>
          </a:xfrm>
          <a:prstGeom prst="rect">
            <a:avLst/>
          </a:prstGeom>
        </p:spPr>
      </p:pic>
      <p:pic>
        <p:nvPicPr>
          <p:cNvPr id="5" name="Picture 4" descr="A close up of a sign&#10;&#10;Description automatically generated">
            <a:extLst>
              <a:ext uri="{FF2B5EF4-FFF2-40B4-BE49-F238E27FC236}">
                <a16:creationId xmlns:a16="http://schemas.microsoft.com/office/drawing/2014/main" id="{87A1360C-9B4C-4CA6-BB29-4EDFC3F9E107}"/>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3971" y="385283"/>
            <a:ext cx="1847092" cy="1118618"/>
          </a:xfrm>
          <a:prstGeom prst="rect">
            <a:avLst/>
          </a:prstGeom>
        </p:spPr>
      </p:pic>
      <p:pic>
        <p:nvPicPr>
          <p:cNvPr id="7" name="Picture 6" descr="A close up of a logo&#10;&#10;Description automatically generated">
            <a:extLst>
              <a:ext uri="{FF2B5EF4-FFF2-40B4-BE49-F238E27FC236}">
                <a16:creationId xmlns:a16="http://schemas.microsoft.com/office/drawing/2014/main" id="{21ADDC59-77AA-4A30-A68D-63A70B3D86C7}"/>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9420045" y="4592945"/>
            <a:ext cx="2515049" cy="2297139"/>
          </a:xfrm>
          <a:prstGeom prst="rect">
            <a:avLst/>
          </a:prstGeom>
        </p:spPr>
      </p:pic>
    </p:spTree>
    <p:extLst>
      <p:ext uri="{BB962C8B-B14F-4D97-AF65-F5344CB8AC3E}">
        <p14:creationId xmlns:p14="http://schemas.microsoft.com/office/powerpoint/2010/main" val="3099506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20198-40CC-4B0A-8F27-2118F0D86122}"/>
              </a:ext>
            </a:extLst>
          </p:cNvPr>
          <p:cNvSpPr>
            <a:spLocks noGrp="1"/>
          </p:cNvSpPr>
          <p:nvPr>
            <p:ph type="title"/>
          </p:nvPr>
        </p:nvSpPr>
        <p:spPr>
          <a:xfrm>
            <a:off x="401053" y="365126"/>
            <a:ext cx="11534273" cy="814318"/>
          </a:xfrm>
        </p:spPr>
        <p:txBody>
          <a:bodyPr>
            <a:noAutofit/>
          </a:bodyPr>
          <a:lstStyle/>
          <a:p>
            <a:r>
              <a:rPr lang="en-US" sz="3600" b="1" dirty="0"/>
              <a:t>Rotary International, The Rotary Foundation, &amp; District 5930</a:t>
            </a:r>
          </a:p>
        </p:txBody>
      </p:sp>
      <p:sp>
        <p:nvSpPr>
          <p:cNvPr id="3" name="Content Placeholder 2">
            <a:extLst>
              <a:ext uri="{FF2B5EF4-FFF2-40B4-BE49-F238E27FC236}">
                <a16:creationId xmlns:a16="http://schemas.microsoft.com/office/drawing/2014/main" id="{D9C17FAB-75C9-4A33-9F2A-D44D1783203A}"/>
              </a:ext>
            </a:extLst>
          </p:cNvPr>
          <p:cNvSpPr>
            <a:spLocks noGrp="1"/>
          </p:cNvSpPr>
          <p:nvPr>
            <p:ph idx="1"/>
          </p:nvPr>
        </p:nvSpPr>
        <p:spPr>
          <a:xfrm>
            <a:off x="838200" y="1303045"/>
            <a:ext cx="10515600" cy="4251910"/>
          </a:xfrm>
        </p:spPr>
        <p:txBody>
          <a:bodyPr>
            <a:noAutofit/>
          </a:bodyPr>
          <a:lstStyle/>
          <a:p>
            <a:pPr marL="0" indent="0">
              <a:lnSpc>
                <a:spcPct val="150000"/>
              </a:lnSpc>
              <a:buNone/>
            </a:pPr>
            <a:r>
              <a:rPr lang="en-US" b="1" dirty="0"/>
              <a:t>Rotary’s Vision for the Future</a:t>
            </a:r>
          </a:p>
          <a:p>
            <a:pPr marL="0" indent="0">
              <a:lnSpc>
                <a:spcPct val="150000"/>
              </a:lnSpc>
              <a:buNone/>
            </a:pPr>
            <a:r>
              <a:rPr lang="en-US" sz="2000" dirty="0"/>
              <a:t>Together, we see a world where PEOPLE unite and take action to CREATE  lasting CHANGE across the globe, in our communities, and in ourselves. </a:t>
            </a:r>
          </a:p>
          <a:p>
            <a:pPr marL="0" indent="0">
              <a:lnSpc>
                <a:spcPct val="150000"/>
              </a:lnSpc>
              <a:buNone/>
            </a:pPr>
            <a:r>
              <a:rPr lang="en-US" sz="2400" dirty="0"/>
              <a:t> </a:t>
            </a:r>
            <a:r>
              <a:rPr lang="en-US" sz="2400" b="1" dirty="0"/>
              <a:t>Mission of The Rotary Foundation (TRF)</a:t>
            </a:r>
            <a:r>
              <a:rPr lang="en-US" sz="2400" dirty="0"/>
              <a:t> </a:t>
            </a:r>
            <a:r>
              <a:rPr lang="en-US" sz="2000" dirty="0"/>
              <a:t>(How can TRF contribute to achieving the vision?)</a:t>
            </a:r>
            <a:endParaRPr lang="en-US" sz="2000" b="1" i="0" dirty="0">
              <a:solidFill>
                <a:srgbClr val="39424A"/>
              </a:solidFill>
              <a:effectLst/>
              <a:latin typeface="Open Sans"/>
            </a:endParaRPr>
          </a:p>
          <a:p>
            <a:pPr marL="0" indent="0" algn="l">
              <a:lnSpc>
                <a:spcPct val="150000"/>
              </a:lnSpc>
              <a:buNone/>
            </a:pPr>
            <a:r>
              <a:rPr lang="en-US" sz="2000" b="0" i="0" dirty="0">
                <a:effectLst/>
                <a:latin typeface="Open Sans"/>
              </a:rPr>
              <a:t>The mission of The Rotary Foundation of Rotary International is to enable Rotarians to advance world understanding, goodwill, and peace through the improvement of health, the support of education, and the alleviation of poverty.</a:t>
            </a:r>
          </a:p>
          <a:p>
            <a:pPr algn="l">
              <a:lnSpc>
                <a:spcPct val="150000"/>
              </a:lnSpc>
            </a:pPr>
            <a:endParaRPr lang="en-US" sz="2000" b="0" i="0" dirty="0">
              <a:effectLst/>
              <a:latin typeface="Open Sans"/>
            </a:endParaRPr>
          </a:p>
          <a:p>
            <a:pPr marL="0" indent="0">
              <a:buNone/>
            </a:pPr>
            <a:r>
              <a:rPr lang="en-US" sz="2000" dirty="0">
                <a:hlinkClick r:id="rId2"/>
              </a:rPr>
              <a:t>https://cdn2.webdamdb.com/md_2s5aBUiZL731.mp4?1598896734</a:t>
            </a:r>
            <a:r>
              <a:rPr lang="en-US" sz="2000" dirty="0"/>
              <a:t>    The Rotary Foundation</a:t>
            </a:r>
          </a:p>
          <a:p>
            <a:pPr marL="0" indent="0">
              <a:buNone/>
            </a:pPr>
            <a:r>
              <a:rPr lang="en-US" sz="2000" dirty="0"/>
              <a:t>                      </a:t>
            </a:r>
          </a:p>
        </p:txBody>
      </p:sp>
      <p:pic>
        <p:nvPicPr>
          <p:cNvPr id="8" name="Picture 7" descr="A close up of a sign&#10;&#10;Description automatically generated">
            <a:extLst>
              <a:ext uri="{FF2B5EF4-FFF2-40B4-BE49-F238E27FC236}">
                <a16:creationId xmlns:a16="http://schemas.microsoft.com/office/drawing/2014/main" id="{A8FE88BC-64CC-4726-9BFC-2411A21389BA}"/>
              </a:ext>
            </a:extLst>
          </p:cNvPr>
          <p:cNvPicPr>
            <a:picLocks noChangeAspect="1"/>
          </p:cNvPicPr>
          <p:nvPr/>
        </p:nvPicPr>
        <p:blipFill>
          <a:blip r:embed="rId3" cstate="email">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0155200" y="4785852"/>
            <a:ext cx="1141419" cy="1141419"/>
          </a:xfrm>
          <a:prstGeom prst="rect">
            <a:avLst/>
          </a:prstGeom>
        </p:spPr>
      </p:pic>
    </p:spTree>
    <p:extLst>
      <p:ext uri="{BB962C8B-B14F-4D97-AF65-F5344CB8AC3E}">
        <p14:creationId xmlns:p14="http://schemas.microsoft.com/office/powerpoint/2010/main" val="1322912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D0DC0-5A38-4277-A8ED-2A3A84A950E6}"/>
              </a:ext>
            </a:extLst>
          </p:cNvPr>
          <p:cNvSpPr>
            <a:spLocks noGrp="1"/>
          </p:cNvSpPr>
          <p:nvPr>
            <p:ph type="title"/>
          </p:nvPr>
        </p:nvSpPr>
        <p:spPr/>
        <p:txBody>
          <a:bodyPr>
            <a:normAutofit/>
          </a:bodyPr>
          <a:lstStyle/>
          <a:p>
            <a:r>
              <a:rPr lang="en-US" sz="3200" b="1" dirty="0"/>
              <a:t>District Rotary Foundation Team (DRFT)</a:t>
            </a:r>
          </a:p>
        </p:txBody>
      </p:sp>
      <p:sp>
        <p:nvSpPr>
          <p:cNvPr id="3" name="Content Placeholder 2">
            <a:extLst>
              <a:ext uri="{FF2B5EF4-FFF2-40B4-BE49-F238E27FC236}">
                <a16:creationId xmlns:a16="http://schemas.microsoft.com/office/drawing/2014/main" id="{7ACFB59A-081F-403B-B275-602D3D8ACAD2}"/>
              </a:ext>
            </a:extLst>
          </p:cNvPr>
          <p:cNvSpPr>
            <a:spLocks noGrp="1"/>
          </p:cNvSpPr>
          <p:nvPr>
            <p:ph idx="1"/>
          </p:nvPr>
        </p:nvSpPr>
        <p:spPr/>
        <p:txBody>
          <a:bodyPr>
            <a:normAutofit lnSpcReduction="10000"/>
          </a:bodyPr>
          <a:lstStyle/>
          <a:p>
            <a:pPr>
              <a:lnSpc>
                <a:spcPct val="100000"/>
              </a:lnSpc>
            </a:pPr>
            <a:endParaRPr lang="en-US" sz="2000" b="1" dirty="0"/>
          </a:p>
          <a:p>
            <a:pPr>
              <a:lnSpc>
                <a:spcPct val="100000"/>
              </a:lnSpc>
            </a:pPr>
            <a:endParaRPr lang="en-US" sz="2000" b="1" dirty="0"/>
          </a:p>
          <a:p>
            <a:pPr>
              <a:lnSpc>
                <a:spcPct val="100000"/>
              </a:lnSpc>
            </a:pPr>
            <a:r>
              <a:rPr lang="en-US" sz="2200" b="1" dirty="0"/>
              <a:t>Purpose of the Team: </a:t>
            </a:r>
            <a:r>
              <a:rPr lang="en-US" sz="2200" dirty="0"/>
              <a:t> To help each other engage Rotarians and other entities in efforts to help The Rotary Foundation advance world understanding, goodwill, and peace through the improvement of health, support of education, and alleviation of poverty.  </a:t>
            </a:r>
          </a:p>
          <a:p>
            <a:pPr>
              <a:lnSpc>
                <a:spcPct val="100000"/>
              </a:lnSpc>
            </a:pPr>
            <a:r>
              <a:rPr lang="en-US" sz="2200" b="1" dirty="0"/>
              <a:t>Vision for the Team:  </a:t>
            </a:r>
            <a:r>
              <a:rPr lang="en-US" sz="2200" dirty="0"/>
              <a:t>District 5930 encourages clubs to donate to The Rotary Foundation’s Annual Fund to help advance world understanding, goodwill, and peace through the improvement of health, support of education and alleviation of poverty, and engage in activities to address these issues.  Among these activities are those aligned with The Rotary Foundation’s  Areas of Focus, i.e., Peacebuilding and Conflict Prevention; Disease Prevention and Treatment; Water, Sanitation, and Hygiene; Maternal and Child Health; Education and Literacy; Community Economic Development; and Supporting the Environment.  </a:t>
            </a:r>
          </a:p>
        </p:txBody>
      </p:sp>
      <p:pic>
        <p:nvPicPr>
          <p:cNvPr id="8" name="Picture 7" descr="A picture containing toy, food&#10;&#10;Description automatically generated">
            <a:extLst>
              <a:ext uri="{FF2B5EF4-FFF2-40B4-BE49-F238E27FC236}">
                <a16:creationId xmlns:a16="http://schemas.microsoft.com/office/drawing/2014/main" id="{716F0041-AFE3-4122-AC90-5B68FD2BD6D6}"/>
              </a:ext>
            </a:extLst>
          </p:cNvPr>
          <p:cNvPicPr>
            <a:picLocks noChangeAspect="1"/>
          </p:cNvPicPr>
          <p:nvPr/>
        </p:nvPicPr>
        <p:blipFill>
          <a:blip r:embed="rId2" cstate="email">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348869" y="526074"/>
            <a:ext cx="1984691" cy="1984691"/>
          </a:xfrm>
          <a:prstGeom prst="rect">
            <a:avLst/>
          </a:prstGeom>
        </p:spPr>
      </p:pic>
    </p:spTree>
    <p:extLst>
      <p:ext uri="{BB962C8B-B14F-4D97-AF65-F5344CB8AC3E}">
        <p14:creationId xmlns:p14="http://schemas.microsoft.com/office/powerpoint/2010/main" val="1031152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21AAD-8693-4BFF-8CAA-F475713C3902}"/>
              </a:ext>
            </a:extLst>
          </p:cNvPr>
          <p:cNvSpPr>
            <a:spLocks noGrp="1"/>
          </p:cNvSpPr>
          <p:nvPr>
            <p:ph type="title"/>
          </p:nvPr>
        </p:nvSpPr>
        <p:spPr/>
        <p:txBody>
          <a:bodyPr>
            <a:normAutofit/>
          </a:bodyPr>
          <a:lstStyle/>
          <a:p>
            <a:pPr algn="ctr"/>
            <a:r>
              <a:rPr lang="en-US" sz="3200" b="1" dirty="0"/>
              <a:t>Vision for the Team (contd)</a:t>
            </a:r>
          </a:p>
        </p:txBody>
      </p:sp>
      <p:sp>
        <p:nvSpPr>
          <p:cNvPr id="3" name="Content Placeholder 2">
            <a:extLst>
              <a:ext uri="{FF2B5EF4-FFF2-40B4-BE49-F238E27FC236}">
                <a16:creationId xmlns:a16="http://schemas.microsoft.com/office/drawing/2014/main" id="{20402529-DD5E-42CB-8654-FB20621B8234}"/>
              </a:ext>
            </a:extLst>
          </p:cNvPr>
          <p:cNvSpPr>
            <a:spLocks noGrp="1"/>
          </p:cNvSpPr>
          <p:nvPr>
            <p:ph idx="1"/>
          </p:nvPr>
        </p:nvSpPr>
        <p:spPr/>
        <p:txBody>
          <a:bodyPr>
            <a:normAutofit lnSpcReduction="10000"/>
          </a:bodyPr>
          <a:lstStyle/>
          <a:p>
            <a:r>
              <a:rPr lang="en-US" sz="2400" dirty="0"/>
              <a:t>We envision clubs operating in accordance with the Object of Rotary. That is, clubs </a:t>
            </a:r>
            <a:r>
              <a:rPr lang="en-US" sz="2400"/>
              <a:t>are urged to </a:t>
            </a:r>
            <a:r>
              <a:rPr lang="en-US" sz="2400" dirty="0"/>
              <a:t>foster the ideal of service as a basis of worthy enterprise by encouraging and fostering:</a:t>
            </a:r>
          </a:p>
          <a:p>
            <a:r>
              <a:rPr lang="en-US" sz="2400" dirty="0"/>
              <a:t>First: The development of acquaintance as an opportunity for service;</a:t>
            </a:r>
          </a:p>
          <a:p>
            <a:r>
              <a:rPr lang="en-US" sz="2400" dirty="0"/>
              <a:t>Second: High ethical standards in business and professions; the recognition of the worthiness of all useful occupations; and, the dignifying of each Rotarian’s occupation as an opportunity to serve society;</a:t>
            </a:r>
          </a:p>
          <a:p>
            <a:r>
              <a:rPr lang="en-US" sz="2400" dirty="0"/>
              <a:t>Third: The application of the ideal of service in each Rotarian’s personal, business, and community life; </a:t>
            </a:r>
          </a:p>
          <a:p>
            <a:r>
              <a:rPr lang="en-US" sz="2400" dirty="0"/>
              <a:t>Fourth: The advancement of international understanding, goodwill, and peace through a world fellowship of business and professional persons united in the ideal of service. </a:t>
            </a:r>
          </a:p>
        </p:txBody>
      </p:sp>
    </p:spTree>
    <p:extLst>
      <p:ext uri="{BB962C8B-B14F-4D97-AF65-F5344CB8AC3E}">
        <p14:creationId xmlns:p14="http://schemas.microsoft.com/office/powerpoint/2010/main" val="1374242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9F388-6373-4B6C-91E0-162F6B35B7C5}"/>
              </a:ext>
            </a:extLst>
          </p:cNvPr>
          <p:cNvSpPr>
            <a:spLocks noGrp="1"/>
          </p:cNvSpPr>
          <p:nvPr>
            <p:ph type="title"/>
          </p:nvPr>
        </p:nvSpPr>
        <p:spPr/>
        <p:txBody>
          <a:bodyPr>
            <a:normAutofit/>
          </a:bodyPr>
          <a:lstStyle/>
          <a:p>
            <a:pPr algn="ctr"/>
            <a:r>
              <a:rPr lang="en-US" sz="3200" b="1" dirty="0"/>
              <a:t>District Rotary Foundation Team Mission</a:t>
            </a:r>
            <a:br>
              <a:rPr lang="en-US" sz="3200" b="1" dirty="0"/>
            </a:br>
            <a:r>
              <a:rPr lang="en-US" sz="3200" b="1" dirty="0"/>
              <a:t>(How will our Team help clubs?)</a:t>
            </a:r>
          </a:p>
        </p:txBody>
      </p:sp>
      <p:sp>
        <p:nvSpPr>
          <p:cNvPr id="3" name="Content Placeholder 2">
            <a:extLst>
              <a:ext uri="{FF2B5EF4-FFF2-40B4-BE49-F238E27FC236}">
                <a16:creationId xmlns:a16="http://schemas.microsoft.com/office/drawing/2014/main" id="{A8D64470-D183-447C-8B2C-9406F7BCB0BD}"/>
              </a:ext>
            </a:extLst>
          </p:cNvPr>
          <p:cNvSpPr>
            <a:spLocks noGrp="1"/>
          </p:cNvSpPr>
          <p:nvPr>
            <p:ph idx="1"/>
          </p:nvPr>
        </p:nvSpPr>
        <p:spPr>
          <a:xfrm>
            <a:off x="838200" y="1431985"/>
            <a:ext cx="10515600" cy="4744978"/>
          </a:xfrm>
        </p:spPr>
        <p:txBody>
          <a:bodyPr/>
          <a:lstStyle/>
          <a:p>
            <a:pPr marL="0" indent="0">
              <a:lnSpc>
                <a:spcPct val="200000"/>
              </a:lnSpc>
              <a:buNone/>
            </a:pPr>
            <a:r>
              <a:rPr lang="en-US" dirty="0"/>
              <a:t>The DRFT is committed to informing Rotary clubs about the TRF, its purpose, services, and impact; guiding clubs in their efforts to support TRF Annual Fund; and, facilitating clubs’ efforts to become engaged in activities supported by The Rotary Foundation.  </a:t>
            </a:r>
          </a:p>
        </p:txBody>
      </p:sp>
      <p:pic>
        <p:nvPicPr>
          <p:cNvPr id="5" name="Picture 4" descr="A close up of a logo&#10;&#10;Description automatically generated">
            <a:extLst>
              <a:ext uri="{FF2B5EF4-FFF2-40B4-BE49-F238E27FC236}">
                <a16:creationId xmlns:a16="http://schemas.microsoft.com/office/drawing/2014/main" id="{3F8A64C0-4E5F-4DD9-8DB8-97AF8FA2CC8B}"/>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7795251" y="4022390"/>
            <a:ext cx="2515049" cy="2297139"/>
          </a:xfrm>
          <a:prstGeom prst="rect">
            <a:avLst/>
          </a:prstGeom>
        </p:spPr>
      </p:pic>
    </p:spTree>
    <p:extLst>
      <p:ext uri="{BB962C8B-B14F-4D97-AF65-F5344CB8AC3E}">
        <p14:creationId xmlns:p14="http://schemas.microsoft.com/office/powerpoint/2010/main" val="9457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8F58EDD9-0685-44E6-9B72-108BB10E1A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7A3CE0FD-42E2-44E5-BAF6-010B74498650}"/>
              </a:ext>
            </a:extLst>
          </p:cNvPr>
          <p:cNvPicPr/>
          <p:nvPr/>
        </p:nvPicPr>
        <p:blipFill rotWithShape="1">
          <a:blip r:embed="rId2"/>
          <a:srcRect l="9867"/>
          <a:stretch/>
        </p:blipFill>
        <p:spPr>
          <a:xfrm>
            <a:off x="7552944" y="10"/>
            <a:ext cx="4636008" cy="6857990"/>
          </a:xfrm>
          <a:prstGeom prst="rect">
            <a:avLst/>
          </a:prstGeom>
        </p:spPr>
      </p:pic>
      <p:sp>
        <p:nvSpPr>
          <p:cNvPr id="8" name="TextBox 7">
            <a:extLst>
              <a:ext uri="{FF2B5EF4-FFF2-40B4-BE49-F238E27FC236}">
                <a16:creationId xmlns:a16="http://schemas.microsoft.com/office/drawing/2014/main" id="{A09626BA-408E-4C86-B732-96D2E50B8DA4}"/>
              </a:ext>
            </a:extLst>
          </p:cNvPr>
          <p:cNvSpPr txBox="1"/>
          <p:nvPr/>
        </p:nvSpPr>
        <p:spPr>
          <a:xfrm>
            <a:off x="517584" y="948906"/>
            <a:ext cx="6676845" cy="584775"/>
          </a:xfrm>
          <a:prstGeom prst="rect">
            <a:avLst/>
          </a:prstGeom>
          <a:noFill/>
        </p:spPr>
        <p:txBody>
          <a:bodyPr wrap="square" rtlCol="0">
            <a:spAutoFit/>
          </a:bodyPr>
          <a:lstStyle/>
          <a:p>
            <a:r>
              <a:rPr lang="en-US" sz="3200" b="1" dirty="0"/>
              <a:t>IMPACT OF THE ROTARY FOUNDATION</a:t>
            </a:r>
          </a:p>
        </p:txBody>
      </p:sp>
      <p:sp>
        <p:nvSpPr>
          <p:cNvPr id="9" name="TextBox 8">
            <a:extLst>
              <a:ext uri="{FF2B5EF4-FFF2-40B4-BE49-F238E27FC236}">
                <a16:creationId xmlns:a16="http://schemas.microsoft.com/office/drawing/2014/main" id="{9864ED8E-49B8-4D93-B1BD-17F75E2C9762}"/>
              </a:ext>
            </a:extLst>
          </p:cNvPr>
          <p:cNvSpPr txBox="1"/>
          <p:nvPr/>
        </p:nvSpPr>
        <p:spPr>
          <a:xfrm>
            <a:off x="741872" y="2191109"/>
            <a:ext cx="5693434" cy="2954655"/>
          </a:xfrm>
          <a:prstGeom prst="rect">
            <a:avLst/>
          </a:prstGeom>
          <a:noFill/>
        </p:spPr>
        <p:txBody>
          <a:bodyPr wrap="square" rtlCol="0">
            <a:spAutoFit/>
          </a:bodyPr>
          <a:lstStyle/>
          <a:p>
            <a:endParaRPr lang="en-US" dirty="0"/>
          </a:p>
          <a:p>
            <a:r>
              <a:rPr lang="en-US" sz="2800" dirty="0">
                <a:solidFill>
                  <a:srgbClr val="FF0000"/>
                </a:solidFill>
              </a:rPr>
              <a:t>COVID 19 DISTRICT GRANT</a:t>
            </a:r>
          </a:p>
          <a:p>
            <a:endParaRPr lang="en-US" sz="2800" dirty="0"/>
          </a:p>
          <a:p>
            <a:r>
              <a:rPr lang="en-US" sz="2800" dirty="0"/>
              <a:t>ALICE ROTARY CLUB</a:t>
            </a:r>
          </a:p>
          <a:p>
            <a:endParaRPr lang="en-US" sz="2800" dirty="0"/>
          </a:p>
          <a:p>
            <a:r>
              <a:rPr lang="en-US" sz="2800" dirty="0"/>
              <a:t>PERSONAL PROTECTIVE EQUIPMENT FOR HALO FLIGHT STAFF</a:t>
            </a:r>
          </a:p>
        </p:txBody>
      </p:sp>
    </p:spTree>
    <p:extLst>
      <p:ext uri="{BB962C8B-B14F-4D97-AF65-F5344CB8AC3E}">
        <p14:creationId xmlns:p14="http://schemas.microsoft.com/office/powerpoint/2010/main" val="172755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89AB5FE-B921-44CA-80C6-B57ED9F056F0}"/>
              </a:ext>
            </a:extLst>
          </p:cNvPr>
          <p:cNvSpPr>
            <a:spLocks noGrp="1"/>
          </p:cNvSpPr>
          <p:nvPr>
            <p:ph type="title"/>
          </p:nvPr>
        </p:nvSpPr>
        <p:spPr/>
        <p:txBody>
          <a:bodyPr/>
          <a:lstStyle/>
          <a:p>
            <a:pPr algn="ctr"/>
            <a:r>
              <a:rPr lang="en-US" dirty="0"/>
              <a:t>The Rotary Foundation</a:t>
            </a:r>
            <a:br>
              <a:rPr lang="en-US" dirty="0"/>
            </a:br>
            <a:r>
              <a:rPr lang="en-US" dirty="0"/>
              <a:t> Making a Difference - </a:t>
            </a:r>
            <a:r>
              <a:rPr lang="en-US" dirty="0">
                <a:solidFill>
                  <a:srgbClr val="FF0000"/>
                </a:solidFill>
              </a:rPr>
              <a:t>District Grants</a:t>
            </a:r>
          </a:p>
        </p:txBody>
      </p:sp>
      <p:sp>
        <p:nvSpPr>
          <p:cNvPr id="4" name="Text Placeholder 3">
            <a:extLst>
              <a:ext uri="{FF2B5EF4-FFF2-40B4-BE49-F238E27FC236}">
                <a16:creationId xmlns:a16="http://schemas.microsoft.com/office/drawing/2014/main" id="{6B15B267-37FD-4658-9348-59A3FA93643D}"/>
              </a:ext>
            </a:extLst>
          </p:cNvPr>
          <p:cNvSpPr>
            <a:spLocks noGrp="1"/>
          </p:cNvSpPr>
          <p:nvPr>
            <p:ph type="body" idx="1"/>
          </p:nvPr>
        </p:nvSpPr>
        <p:spPr/>
        <p:txBody>
          <a:bodyPr>
            <a:normAutofit lnSpcReduction="10000"/>
          </a:bodyPr>
          <a:lstStyle/>
          <a:p>
            <a:r>
              <a:rPr lang="en-US" dirty="0"/>
              <a:t>West Corpus Christi Rotary Club</a:t>
            </a:r>
          </a:p>
          <a:p>
            <a:r>
              <a:rPr lang="en-US" dirty="0"/>
              <a:t>Bunk Bed Project</a:t>
            </a:r>
          </a:p>
        </p:txBody>
      </p:sp>
      <p:pic>
        <p:nvPicPr>
          <p:cNvPr id="9" name="Content Placeholder 8" descr="A picture containing indoor, person, bed, young&#10;&#10;Description automatically generated">
            <a:extLst>
              <a:ext uri="{FF2B5EF4-FFF2-40B4-BE49-F238E27FC236}">
                <a16:creationId xmlns:a16="http://schemas.microsoft.com/office/drawing/2014/main" id="{FF718811-5218-4F0C-8A86-F438D4D09403}"/>
              </a:ext>
            </a:extLst>
          </p:cNvPr>
          <p:cNvPicPr>
            <a:picLocks noGrp="1" noChangeAspect="1"/>
          </p:cNvPicPr>
          <p:nvPr>
            <p:ph sz="half" idx="2"/>
          </p:nvPr>
        </p:nvPicPr>
        <p:blipFill>
          <a:blip r:embed="rId2" cstate="email">
            <a:extLst>
              <a:ext uri="{28A0092B-C50C-407E-A947-70E740481C1C}">
                <a14:useLocalDpi xmlns:a14="http://schemas.microsoft.com/office/drawing/2010/main" val="0"/>
              </a:ext>
            </a:extLst>
          </a:blip>
          <a:stretch>
            <a:fillRect/>
          </a:stretch>
        </p:blipFill>
        <p:spPr>
          <a:xfrm>
            <a:off x="839788" y="2646911"/>
            <a:ext cx="5157787" cy="3400915"/>
          </a:xfrm>
        </p:spPr>
      </p:pic>
      <p:sp>
        <p:nvSpPr>
          <p:cNvPr id="6" name="Text Placeholder 5">
            <a:extLst>
              <a:ext uri="{FF2B5EF4-FFF2-40B4-BE49-F238E27FC236}">
                <a16:creationId xmlns:a16="http://schemas.microsoft.com/office/drawing/2014/main" id="{15D94C6B-CC51-4161-9724-4C995F77EC32}"/>
              </a:ext>
            </a:extLst>
          </p:cNvPr>
          <p:cNvSpPr>
            <a:spLocks noGrp="1"/>
          </p:cNvSpPr>
          <p:nvPr>
            <p:ph type="body" sz="quarter" idx="3"/>
          </p:nvPr>
        </p:nvSpPr>
        <p:spPr>
          <a:xfrm>
            <a:off x="6172199" y="1681163"/>
            <a:ext cx="5522495" cy="823912"/>
          </a:xfrm>
        </p:spPr>
        <p:txBody>
          <a:bodyPr>
            <a:normAutofit lnSpcReduction="10000"/>
          </a:bodyPr>
          <a:lstStyle/>
          <a:p>
            <a:r>
              <a:rPr lang="en-US" dirty="0"/>
              <a:t>Harlingen Sunburst Rotary Club</a:t>
            </a:r>
          </a:p>
          <a:p>
            <a:r>
              <a:rPr lang="en-US" dirty="0"/>
              <a:t>Food Backpacks for Kids</a:t>
            </a:r>
          </a:p>
        </p:txBody>
      </p:sp>
      <p:pic>
        <p:nvPicPr>
          <p:cNvPr id="15" name="Content Placeholder 14" descr="A person standing in front of a computer&#10;&#10;Description automatically generated">
            <a:extLst>
              <a:ext uri="{FF2B5EF4-FFF2-40B4-BE49-F238E27FC236}">
                <a16:creationId xmlns:a16="http://schemas.microsoft.com/office/drawing/2014/main" id="{C06063BD-D13A-4C79-8EF3-131AA490E31C}"/>
              </a:ext>
            </a:extLst>
          </p:cNvPr>
          <p:cNvPicPr>
            <a:picLocks noGrp="1" noChangeAspect="1"/>
          </p:cNvPicPr>
          <p:nvPr>
            <p:ph sz="quarter" idx="4"/>
          </p:nvPr>
        </p:nvPicPr>
        <p:blipFill>
          <a:blip r:embed="rId3" cstate="email">
            <a:extLst>
              <a:ext uri="{28A0092B-C50C-407E-A947-70E740481C1C}">
                <a14:useLocalDpi xmlns:a14="http://schemas.microsoft.com/office/drawing/2010/main" val="0"/>
              </a:ext>
            </a:extLst>
          </a:blip>
          <a:stretch>
            <a:fillRect/>
          </a:stretch>
        </p:blipFill>
        <p:spPr>
          <a:xfrm>
            <a:off x="6307402" y="2505075"/>
            <a:ext cx="4912784" cy="3684588"/>
          </a:xfrm>
        </p:spPr>
      </p:pic>
    </p:spTree>
    <p:extLst>
      <p:ext uri="{BB962C8B-B14F-4D97-AF65-F5344CB8AC3E}">
        <p14:creationId xmlns:p14="http://schemas.microsoft.com/office/powerpoint/2010/main" val="2260619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E7A71-36AE-4588-B44B-D4056611A4B3}"/>
              </a:ext>
            </a:extLst>
          </p:cNvPr>
          <p:cNvSpPr>
            <a:spLocks noGrp="1"/>
          </p:cNvSpPr>
          <p:nvPr>
            <p:ph type="title"/>
          </p:nvPr>
        </p:nvSpPr>
        <p:spPr>
          <a:xfrm>
            <a:off x="433137" y="365125"/>
            <a:ext cx="11505821" cy="1325563"/>
          </a:xfrm>
        </p:spPr>
        <p:txBody>
          <a:bodyPr>
            <a:normAutofit fontScale="90000"/>
          </a:bodyPr>
          <a:lstStyle/>
          <a:p>
            <a:pPr algn="ctr"/>
            <a:r>
              <a:rPr lang="en-US" sz="3200" b="1" dirty="0">
                <a:solidFill>
                  <a:srgbClr val="FF0000"/>
                </a:solidFill>
              </a:rPr>
              <a:t> International District Grant</a:t>
            </a:r>
            <a:r>
              <a:rPr lang="en-US" sz="3200" b="1" dirty="0"/>
              <a:t> </a:t>
            </a:r>
            <a:br>
              <a:rPr lang="en-US" sz="3600" dirty="0"/>
            </a:br>
            <a:r>
              <a:rPr lang="en-US" sz="3600" b="1" dirty="0"/>
              <a:t>Initiated by The Laredo Rotary Club, other clubs, &amp; D5930</a:t>
            </a:r>
            <a:br>
              <a:rPr lang="en-US" sz="3600" b="1" dirty="0"/>
            </a:br>
            <a:r>
              <a:rPr lang="en-US" sz="3600" b="1" dirty="0"/>
              <a:t>Instituto de Ciencia y Tecnología, a middle school in Mexico</a:t>
            </a:r>
            <a:endParaRPr lang="en-US" sz="3100" b="1" dirty="0"/>
          </a:p>
        </p:txBody>
      </p:sp>
      <p:pic>
        <p:nvPicPr>
          <p:cNvPr id="8" name="Picture 7" descr="A picture containing food, box&#10;&#10;Description automatically generated">
            <a:extLst>
              <a:ext uri="{FF2B5EF4-FFF2-40B4-BE49-F238E27FC236}">
                <a16:creationId xmlns:a16="http://schemas.microsoft.com/office/drawing/2014/main" id="{5FB8D3D0-FEBB-4DEB-A6DC-2E55D15F6D49}"/>
              </a:ext>
            </a:extLst>
          </p:cNvPr>
          <p:cNvPicPr>
            <a:picLocks noChangeAspect="1"/>
          </p:cNvPicPr>
          <p:nvPr/>
        </p:nvPicPr>
        <p:blipFill>
          <a:blip r:embed="rId2" cstate="email">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912452" y="2201779"/>
            <a:ext cx="1707770" cy="1707770"/>
          </a:xfrm>
          <a:prstGeom prst="rect">
            <a:avLst/>
          </a:prstGeom>
        </p:spPr>
      </p:pic>
      <p:sp>
        <p:nvSpPr>
          <p:cNvPr id="5" name="Content Placeholder 4">
            <a:extLst>
              <a:ext uri="{FF2B5EF4-FFF2-40B4-BE49-F238E27FC236}">
                <a16:creationId xmlns:a16="http://schemas.microsoft.com/office/drawing/2014/main" id="{F366C0A7-FD45-4C06-8EE9-6087B7A0B895}"/>
              </a:ext>
            </a:extLst>
          </p:cNvPr>
          <p:cNvSpPr>
            <a:spLocks noGrp="1"/>
          </p:cNvSpPr>
          <p:nvPr>
            <p:ph idx="1"/>
          </p:nvPr>
        </p:nvSpPr>
        <p:spPr>
          <a:xfrm>
            <a:off x="838200" y="4851399"/>
            <a:ext cx="10515600" cy="1325563"/>
          </a:xfrm>
        </p:spPr>
        <p:txBody>
          <a:bodyPr/>
          <a:lstStyle/>
          <a:p>
            <a:endParaRPr lang="en-US" dirty="0"/>
          </a:p>
          <a:p>
            <a:endParaRPr lang="en-US" dirty="0"/>
          </a:p>
        </p:txBody>
      </p:sp>
      <p:sp>
        <p:nvSpPr>
          <p:cNvPr id="9" name="TextBox 8">
            <a:extLst>
              <a:ext uri="{FF2B5EF4-FFF2-40B4-BE49-F238E27FC236}">
                <a16:creationId xmlns:a16="http://schemas.microsoft.com/office/drawing/2014/main" id="{2C4BE24A-5118-46F0-81E5-EC1B6180D104}"/>
              </a:ext>
            </a:extLst>
          </p:cNvPr>
          <p:cNvSpPr txBox="1"/>
          <p:nvPr/>
        </p:nvSpPr>
        <p:spPr>
          <a:xfrm>
            <a:off x="1106905" y="5853796"/>
            <a:ext cx="10832053" cy="738664"/>
          </a:xfrm>
          <a:prstGeom prst="rect">
            <a:avLst/>
          </a:prstGeom>
          <a:noFill/>
        </p:spPr>
        <p:txBody>
          <a:bodyPr wrap="square">
            <a:spAutoFit/>
          </a:bodyPr>
          <a:lstStyle/>
          <a:p>
            <a:r>
              <a:rPr lang="en-US" dirty="0">
                <a:hlinkClick r:id="rId4"/>
              </a:rPr>
              <a:t>https://youtu.be/L0jNXNId8NQ</a:t>
            </a:r>
            <a:r>
              <a:rPr lang="en-US" dirty="0"/>
              <a:t>   </a:t>
            </a:r>
            <a:r>
              <a:rPr lang="en-US" sz="2400" dirty="0"/>
              <a:t>Video made by the school showing materials purchased.</a:t>
            </a:r>
          </a:p>
          <a:p>
            <a:endParaRPr lang="en-US" dirty="0"/>
          </a:p>
        </p:txBody>
      </p:sp>
      <p:pic>
        <p:nvPicPr>
          <p:cNvPr id="10" name="Picture 9" descr="A group of people posing for the camera&#10;&#10;Description automatically generated">
            <a:extLst>
              <a:ext uri="{FF2B5EF4-FFF2-40B4-BE49-F238E27FC236}">
                <a16:creationId xmlns:a16="http://schemas.microsoft.com/office/drawing/2014/main" id="{3E40310C-D60B-4FBE-86B1-FEC13CE49E0E}"/>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2111870" y="2064349"/>
            <a:ext cx="7380797" cy="3690399"/>
          </a:xfrm>
          <a:prstGeom prst="rect">
            <a:avLst/>
          </a:prstGeom>
        </p:spPr>
      </p:pic>
    </p:spTree>
    <p:extLst>
      <p:ext uri="{BB962C8B-B14F-4D97-AF65-F5344CB8AC3E}">
        <p14:creationId xmlns:p14="http://schemas.microsoft.com/office/powerpoint/2010/main" val="3305360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VID-20200715-WA0051">
            <a:hlinkClick r:id="" action="ppaction://media"/>
            <a:extLst>
              <a:ext uri="{FF2B5EF4-FFF2-40B4-BE49-F238E27FC236}">
                <a16:creationId xmlns:a16="http://schemas.microsoft.com/office/drawing/2014/main" id="{1B0CF6C9-27FA-4664-9D93-1916292BBEF9}"/>
              </a:ext>
            </a:extLst>
          </p:cNvPr>
          <p:cNvPicPr>
            <a:picLocks noGrp="1" noChangeAspect="1"/>
          </p:cNvPicPr>
          <p:nvPr>
            <p:ph idx="1"/>
            <a:videoFile r:link="rId2"/>
            <p:extLst>
              <p:ext uri="{DAA4B4D4-6D71-4841-9C94-3DE7FCFB9230}">
                <p14:media xmlns:p14="http://schemas.microsoft.com/office/powerpoint/2010/main" r:embed="rId1"/>
              </p:ext>
            </p:extLst>
          </p:nvPr>
        </p:nvPicPr>
        <p:blipFill rotWithShape="1">
          <a:blip r:embed="rId4"/>
          <a:stretch/>
        </p:blipFill>
        <p:spPr>
          <a:xfrm>
            <a:off x="8053137" y="527652"/>
            <a:ext cx="3003383" cy="5461736"/>
          </a:xfrm>
        </p:spPr>
      </p:pic>
      <p:sp>
        <p:nvSpPr>
          <p:cNvPr id="20" name="TextBox 19">
            <a:extLst>
              <a:ext uri="{FF2B5EF4-FFF2-40B4-BE49-F238E27FC236}">
                <a16:creationId xmlns:a16="http://schemas.microsoft.com/office/drawing/2014/main" id="{70E775E8-F400-4E79-A599-6D615A922067}"/>
              </a:ext>
            </a:extLst>
          </p:cNvPr>
          <p:cNvSpPr txBox="1"/>
          <p:nvPr/>
        </p:nvSpPr>
        <p:spPr>
          <a:xfrm>
            <a:off x="818146" y="1684420"/>
            <a:ext cx="6416843" cy="4770537"/>
          </a:xfrm>
          <a:prstGeom prst="rect">
            <a:avLst/>
          </a:prstGeom>
          <a:noFill/>
        </p:spPr>
        <p:txBody>
          <a:bodyPr wrap="square" rtlCol="0">
            <a:spAutoFit/>
          </a:bodyPr>
          <a:lstStyle/>
          <a:p>
            <a:r>
              <a:rPr lang="en-US" sz="3600" dirty="0">
                <a:solidFill>
                  <a:srgbClr val="FF0000"/>
                </a:solidFill>
              </a:rPr>
              <a:t>GLOBAL GRANT # 1862702 ($70,036) </a:t>
            </a:r>
          </a:p>
          <a:p>
            <a:endParaRPr lang="en-US" sz="3600" dirty="0">
              <a:solidFill>
                <a:srgbClr val="FF0000"/>
              </a:solidFill>
            </a:endParaRPr>
          </a:p>
          <a:p>
            <a:r>
              <a:rPr lang="en-US" sz="2800" dirty="0"/>
              <a:t>CORPUS CHRISTI ROTARY CLUB, LOS ALTOS ROTARY CLUB, DISTRICTS 4250 AND 5930, OTHER PARTNERS, AND THE ROTARY FOUNDATION PROVIDED GUIDES TO GUATEMALAN SCHOOLS TO HELP STUDENTS LEARN  STRATEGIES TO HELP PREVENT COVID 19.</a:t>
            </a:r>
          </a:p>
        </p:txBody>
      </p:sp>
      <p:pic>
        <p:nvPicPr>
          <p:cNvPr id="22" name="Picture 21">
            <a:extLst>
              <a:ext uri="{FF2B5EF4-FFF2-40B4-BE49-F238E27FC236}">
                <a16:creationId xmlns:a16="http://schemas.microsoft.com/office/drawing/2014/main" id="{BF5DBA84-EBF9-4F90-B102-294EF58222E2}"/>
              </a:ext>
            </a:extLst>
          </p:cNvPr>
          <p:cNvPicPr>
            <a:picLocks noChangeAspect="1"/>
          </p:cNvPicPr>
          <p:nvPr/>
        </p:nvPicPr>
        <p:blipFill rotWithShape="1">
          <a:blip r:embed="rId5" cstate="email">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t="-45882"/>
          <a:stretch/>
        </p:blipFill>
        <p:spPr>
          <a:xfrm>
            <a:off x="1563104" y="527652"/>
            <a:ext cx="3105150" cy="809083"/>
          </a:xfrm>
          <a:prstGeom prst="rect">
            <a:avLst/>
          </a:prstGeom>
        </p:spPr>
      </p:pic>
    </p:spTree>
    <p:extLst>
      <p:ext uri="{BB962C8B-B14F-4D97-AF65-F5344CB8AC3E}">
        <p14:creationId xmlns:p14="http://schemas.microsoft.com/office/powerpoint/2010/main" val="3967999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552"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10322-8562-49B7-8BB0-CDCE464B37D8}"/>
              </a:ext>
            </a:extLst>
          </p:cNvPr>
          <p:cNvSpPr>
            <a:spLocks noGrp="1"/>
          </p:cNvSpPr>
          <p:nvPr>
            <p:ph type="title"/>
          </p:nvPr>
        </p:nvSpPr>
        <p:spPr/>
        <p:txBody>
          <a:bodyPr>
            <a:normAutofit/>
          </a:bodyPr>
          <a:lstStyle/>
          <a:p>
            <a:pPr algn="ctr"/>
            <a:r>
              <a:rPr lang="en-US" sz="3200" b="1" dirty="0"/>
              <a:t>COSTA RICA INTERNATIONAL OPPORTUNITY SCHOLARSHIP</a:t>
            </a:r>
          </a:p>
        </p:txBody>
      </p:sp>
      <p:sp>
        <p:nvSpPr>
          <p:cNvPr id="3" name="Content Placeholder 2">
            <a:extLst>
              <a:ext uri="{FF2B5EF4-FFF2-40B4-BE49-F238E27FC236}">
                <a16:creationId xmlns:a16="http://schemas.microsoft.com/office/drawing/2014/main" id="{4B5BCF24-10CF-43F0-9C83-090DDE52EF4C}"/>
              </a:ext>
            </a:extLst>
          </p:cNvPr>
          <p:cNvSpPr>
            <a:spLocks noGrp="1"/>
          </p:cNvSpPr>
          <p:nvPr>
            <p:ph idx="1"/>
          </p:nvPr>
        </p:nvSpPr>
        <p:spPr/>
        <p:txBody>
          <a:bodyPr/>
          <a:lstStyle/>
          <a:p>
            <a:pPr marL="0" indent="0">
              <a:buNone/>
            </a:pPr>
            <a:r>
              <a:rPr lang="en-US" dirty="0"/>
              <a:t>College/University students selected (Costa Rica Scholars) spend two weeks as volunteer members of a Medical Brigade in Costa Rica  working under the supervision of medical professionals.</a:t>
            </a:r>
          </a:p>
          <a:p>
            <a:pPr marL="0" indent="0">
              <a:buNone/>
            </a:pPr>
            <a:r>
              <a:rPr lang="en-US" dirty="0"/>
              <a:t>Scholars help provide medical services to individuals in need.</a:t>
            </a:r>
          </a:p>
          <a:p>
            <a:pPr marL="0" indent="0">
              <a:buNone/>
            </a:pPr>
            <a:r>
              <a:rPr lang="en-US" dirty="0"/>
              <a:t>Interactions with community members and other brigade members help Scholars recognize the positive difference they are making.</a:t>
            </a:r>
          </a:p>
          <a:p>
            <a:pPr marL="0" indent="0">
              <a:buNone/>
            </a:pPr>
            <a:r>
              <a:rPr lang="en-US" dirty="0"/>
              <a:t>The video in the next slide provides a glimpse of the experiences encountered by Paula Villalpando and Humberto Garza (District 5930 Costa Rica Scholars, May 26-June 8, 2019).</a:t>
            </a:r>
          </a:p>
        </p:txBody>
      </p:sp>
    </p:spTree>
    <p:extLst>
      <p:ext uri="{BB962C8B-B14F-4D97-AF65-F5344CB8AC3E}">
        <p14:creationId xmlns:p14="http://schemas.microsoft.com/office/powerpoint/2010/main" val="19584804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6B32407-E1B1-744D-9E2B-5DC14C42C079}"/>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451642" y="807852"/>
            <a:ext cx="6173747" cy="4343938"/>
          </a:xfrm>
          <a:prstGeom prst="rect">
            <a:avLst/>
          </a:prstGeom>
        </p:spPr>
      </p:pic>
      <p:pic>
        <p:nvPicPr>
          <p:cNvPr id="11" name="Picture 10">
            <a:extLst>
              <a:ext uri="{FF2B5EF4-FFF2-40B4-BE49-F238E27FC236}">
                <a16:creationId xmlns:a16="http://schemas.microsoft.com/office/drawing/2014/main" id="{92329ADA-9EC8-DF40-B9FC-2A785B7E15A3}"/>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6737684" y="740190"/>
            <a:ext cx="4480006" cy="4479261"/>
          </a:xfrm>
          <a:prstGeom prst="rect">
            <a:avLst/>
          </a:prstGeom>
        </p:spPr>
      </p:pic>
      <p:sp>
        <p:nvSpPr>
          <p:cNvPr id="10" name="TextBox 9">
            <a:extLst>
              <a:ext uri="{FF2B5EF4-FFF2-40B4-BE49-F238E27FC236}">
                <a16:creationId xmlns:a16="http://schemas.microsoft.com/office/drawing/2014/main" id="{D0C6AF9A-BFE8-426F-8331-1554C98737B9}"/>
              </a:ext>
            </a:extLst>
          </p:cNvPr>
          <p:cNvSpPr txBox="1"/>
          <p:nvPr/>
        </p:nvSpPr>
        <p:spPr>
          <a:xfrm>
            <a:off x="673768" y="5726982"/>
            <a:ext cx="11518232" cy="738664"/>
          </a:xfrm>
          <a:prstGeom prst="rect">
            <a:avLst/>
          </a:prstGeom>
          <a:noFill/>
        </p:spPr>
        <p:txBody>
          <a:bodyPr wrap="square">
            <a:spAutoFit/>
          </a:bodyPr>
          <a:lstStyle/>
          <a:p>
            <a:r>
              <a:rPr lang="en-US" dirty="0">
                <a:hlinkClick r:id="rId4"/>
              </a:rPr>
              <a:t>https://youtu.be/</a:t>
            </a:r>
            <a:r>
              <a:rPr lang="en-US" sz="2400" dirty="0">
                <a:hlinkClick r:id="rId4"/>
              </a:rPr>
              <a:t>xMSbGEf3laI</a:t>
            </a:r>
            <a:r>
              <a:rPr lang="en-US" sz="2400" dirty="0"/>
              <a:t>       Video shows Costa Rica Scholars at work and having fun.</a:t>
            </a:r>
          </a:p>
          <a:p>
            <a:endParaRPr lang="en-US" dirty="0"/>
          </a:p>
        </p:txBody>
      </p:sp>
    </p:spTree>
    <p:extLst>
      <p:ext uri="{BB962C8B-B14F-4D97-AF65-F5344CB8AC3E}">
        <p14:creationId xmlns:p14="http://schemas.microsoft.com/office/powerpoint/2010/main" val="38332379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BD737-D254-4F8B-B1D3-D643A77AAE6F}"/>
              </a:ext>
            </a:extLst>
          </p:cNvPr>
          <p:cNvSpPr>
            <a:spLocks noGrp="1"/>
          </p:cNvSpPr>
          <p:nvPr>
            <p:ph type="title"/>
          </p:nvPr>
        </p:nvSpPr>
        <p:spPr/>
        <p:txBody>
          <a:bodyPr>
            <a:normAutofit/>
          </a:bodyPr>
          <a:lstStyle/>
          <a:p>
            <a:pPr algn="ctr"/>
            <a:r>
              <a:rPr lang="en-US" sz="3200" b="1" dirty="0"/>
              <a:t>Military Veteran Scholarship Recipient</a:t>
            </a:r>
            <a:br>
              <a:rPr lang="en-US" sz="3200" b="1" dirty="0"/>
            </a:br>
            <a:r>
              <a:rPr lang="en-US" sz="3200" b="1" dirty="0"/>
              <a:t>Samantha San Miguel, B.A., Texas A&amp;M University - Kingsville</a:t>
            </a:r>
          </a:p>
        </p:txBody>
      </p:sp>
      <p:pic>
        <p:nvPicPr>
          <p:cNvPr id="4" name="Picture 3" descr="A person standing in front of a wooden fence&#10;&#10;Description automatically generated">
            <a:extLst>
              <a:ext uri="{FF2B5EF4-FFF2-40B4-BE49-F238E27FC236}">
                <a16:creationId xmlns:a16="http://schemas.microsoft.com/office/drawing/2014/main" id="{C0930509-D1D3-440F-B6C9-5470E717A6F5}"/>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1121773" y="1690688"/>
            <a:ext cx="4067175" cy="5139906"/>
          </a:xfrm>
          <a:prstGeom prst="rect">
            <a:avLst/>
          </a:prstGeom>
        </p:spPr>
      </p:pic>
      <p:pic>
        <p:nvPicPr>
          <p:cNvPr id="6" name="Picture 5" descr="A picture containing outdoor, fire, street, hydrant&#10;&#10;Description automatically generated">
            <a:extLst>
              <a:ext uri="{FF2B5EF4-FFF2-40B4-BE49-F238E27FC236}">
                <a16:creationId xmlns:a16="http://schemas.microsoft.com/office/drawing/2014/main" id="{990ED254-57B6-4CAE-BEA1-45DE6183DEE8}"/>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5472520" y="1690688"/>
            <a:ext cx="6071241" cy="4285892"/>
          </a:xfrm>
          <a:prstGeom prst="rect">
            <a:avLst/>
          </a:prstGeom>
        </p:spPr>
      </p:pic>
    </p:spTree>
    <p:extLst>
      <p:ext uri="{BB962C8B-B14F-4D97-AF65-F5344CB8AC3E}">
        <p14:creationId xmlns:p14="http://schemas.microsoft.com/office/powerpoint/2010/main" val="70762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3CBDB-0AF1-40FF-B546-890F5BF2A869}"/>
              </a:ext>
            </a:extLst>
          </p:cNvPr>
          <p:cNvSpPr>
            <a:spLocks noGrp="1"/>
          </p:cNvSpPr>
          <p:nvPr>
            <p:ph type="title"/>
          </p:nvPr>
        </p:nvSpPr>
        <p:spPr/>
        <p:txBody>
          <a:bodyPr/>
          <a:lstStyle/>
          <a:p>
            <a:pPr algn="ctr"/>
            <a:r>
              <a:rPr lang="en-US" b="1" dirty="0"/>
              <a:t>Global Grant Scholarships</a:t>
            </a:r>
          </a:p>
        </p:txBody>
      </p:sp>
      <p:sp>
        <p:nvSpPr>
          <p:cNvPr id="3" name="Text Placeholder 2">
            <a:extLst>
              <a:ext uri="{FF2B5EF4-FFF2-40B4-BE49-F238E27FC236}">
                <a16:creationId xmlns:a16="http://schemas.microsoft.com/office/drawing/2014/main" id="{4B7D9E9D-7B33-4F91-AC9A-885B82EE9271}"/>
              </a:ext>
            </a:extLst>
          </p:cNvPr>
          <p:cNvSpPr>
            <a:spLocks noGrp="1"/>
          </p:cNvSpPr>
          <p:nvPr>
            <p:ph type="body" idx="1"/>
          </p:nvPr>
        </p:nvSpPr>
        <p:spPr>
          <a:xfrm>
            <a:off x="814386" y="1681163"/>
            <a:ext cx="5183189" cy="823912"/>
          </a:xfrm>
        </p:spPr>
        <p:txBody>
          <a:bodyPr>
            <a:normAutofit lnSpcReduction="10000"/>
          </a:bodyPr>
          <a:lstStyle/>
          <a:p>
            <a:r>
              <a:rPr lang="en-US" dirty="0"/>
              <a:t>Global Scholar Kayla Stovall</a:t>
            </a:r>
          </a:p>
          <a:p>
            <a:r>
              <a:rPr lang="en-US" dirty="0"/>
              <a:t>M. S. Univ. of Edingburgh, Scotland</a:t>
            </a:r>
          </a:p>
        </p:txBody>
      </p:sp>
      <p:sp>
        <p:nvSpPr>
          <p:cNvPr id="4" name="Content Placeholder 3">
            <a:extLst>
              <a:ext uri="{FF2B5EF4-FFF2-40B4-BE49-F238E27FC236}">
                <a16:creationId xmlns:a16="http://schemas.microsoft.com/office/drawing/2014/main" id="{150E396A-1DB2-4DF1-ABE2-B942F33051A5}"/>
              </a:ext>
            </a:extLst>
          </p:cNvPr>
          <p:cNvSpPr>
            <a:spLocks noGrp="1"/>
          </p:cNvSpPr>
          <p:nvPr>
            <p:ph sz="half" idx="2"/>
          </p:nvPr>
        </p:nvSpPr>
        <p:spPr/>
        <p:txBody>
          <a:bodyPr/>
          <a:lstStyle/>
          <a:p>
            <a:endParaRPr lang="en-US" dirty="0"/>
          </a:p>
        </p:txBody>
      </p:sp>
      <p:sp>
        <p:nvSpPr>
          <p:cNvPr id="5" name="Text Placeholder 4">
            <a:extLst>
              <a:ext uri="{FF2B5EF4-FFF2-40B4-BE49-F238E27FC236}">
                <a16:creationId xmlns:a16="http://schemas.microsoft.com/office/drawing/2014/main" id="{AE5849E4-76F7-4F69-8086-E33D480548E6}"/>
              </a:ext>
            </a:extLst>
          </p:cNvPr>
          <p:cNvSpPr>
            <a:spLocks noGrp="1"/>
          </p:cNvSpPr>
          <p:nvPr>
            <p:ph type="body" sz="quarter" idx="3"/>
          </p:nvPr>
        </p:nvSpPr>
        <p:spPr>
          <a:xfrm>
            <a:off x="6172200" y="1681163"/>
            <a:ext cx="5474368" cy="823912"/>
          </a:xfrm>
        </p:spPr>
        <p:txBody>
          <a:bodyPr>
            <a:normAutofit lnSpcReduction="10000"/>
          </a:bodyPr>
          <a:lstStyle/>
          <a:p>
            <a:r>
              <a:rPr lang="en-US" dirty="0"/>
              <a:t>Global Scholar Amanda Lewis</a:t>
            </a:r>
          </a:p>
          <a:p>
            <a:r>
              <a:rPr lang="en-US" dirty="0"/>
              <a:t>M.S. Wageningen Univ., The Netherlands</a:t>
            </a:r>
          </a:p>
        </p:txBody>
      </p:sp>
      <p:pic>
        <p:nvPicPr>
          <p:cNvPr id="9" name="Content Placeholder 8" descr="A person standing in front of a computer&#10;&#10;Description automatically generated">
            <a:extLst>
              <a:ext uri="{FF2B5EF4-FFF2-40B4-BE49-F238E27FC236}">
                <a16:creationId xmlns:a16="http://schemas.microsoft.com/office/drawing/2014/main" id="{B2D4CDE5-8322-441D-AEC6-A2AB05BAA0D1}"/>
              </a:ext>
            </a:extLst>
          </p:cNvPr>
          <p:cNvPicPr>
            <a:picLocks noGrp="1" noChangeAspect="1"/>
          </p:cNvPicPr>
          <p:nvPr>
            <p:ph sz="quarter" idx="4"/>
          </p:nvPr>
        </p:nvPicPr>
        <p:blipFill>
          <a:blip r:embed="rId2" cstate="email">
            <a:extLst>
              <a:ext uri="{28A0092B-C50C-407E-A947-70E740481C1C}">
                <a14:useLocalDpi xmlns:a14="http://schemas.microsoft.com/office/drawing/2010/main" val="0"/>
              </a:ext>
            </a:extLst>
          </a:blip>
          <a:stretch>
            <a:fillRect/>
          </a:stretch>
        </p:blipFill>
        <p:spPr>
          <a:xfrm>
            <a:off x="6513095" y="2505075"/>
            <a:ext cx="4219073" cy="3684588"/>
          </a:xfrm>
        </p:spPr>
      </p:pic>
      <p:pic>
        <p:nvPicPr>
          <p:cNvPr id="7" name="Content Placeholder 5" descr="A person standing in the grass&#10;&#10;Description automatically generated">
            <a:extLst>
              <a:ext uri="{FF2B5EF4-FFF2-40B4-BE49-F238E27FC236}">
                <a16:creationId xmlns:a16="http://schemas.microsoft.com/office/drawing/2014/main" id="{19EFA8D2-37C4-430E-B7F2-323D4CB0B133}"/>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836613" y="2505075"/>
            <a:ext cx="4842293" cy="3727719"/>
          </a:xfrm>
          <a:prstGeom prst="rect">
            <a:avLst/>
          </a:prstGeom>
        </p:spPr>
      </p:pic>
    </p:spTree>
    <p:extLst>
      <p:ext uri="{BB962C8B-B14F-4D97-AF65-F5344CB8AC3E}">
        <p14:creationId xmlns:p14="http://schemas.microsoft.com/office/powerpoint/2010/main" val="3479815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55D09-7720-48E1-906E-E98E5E06F0CB}"/>
              </a:ext>
            </a:extLst>
          </p:cNvPr>
          <p:cNvSpPr>
            <a:spLocks noGrp="1"/>
          </p:cNvSpPr>
          <p:nvPr>
            <p:ph type="title"/>
          </p:nvPr>
        </p:nvSpPr>
        <p:spPr>
          <a:xfrm>
            <a:off x="838200" y="365125"/>
            <a:ext cx="10515600" cy="777875"/>
          </a:xfrm>
        </p:spPr>
        <p:txBody>
          <a:bodyPr>
            <a:normAutofit/>
          </a:bodyPr>
          <a:lstStyle/>
          <a:p>
            <a:pPr algn="ctr"/>
            <a:r>
              <a:rPr lang="en-US" sz="3600" b="1" dirty="0"/>
              <a:t>Background of The Rotary Foundation (TRF)  </a:t>
            </a:r>
          </a:p>
        </p:txBody>
      </p:sp>
      <p:sp>
        <p:nvSpPr>
          <p:cNvPr id="3" name="Content Placeholder 2">
            <a:extLst>
              <a:ext uri="{FF2B5EF4-FFF2-40B4-BE49-F238E27FC236}">
                <a16:creationId xmlns:a16="http://schemas.microsoft.com/office/drawing/2014/main" id="{82EC6DB6-1E2B-435F-804F-FFA6F1DF7D71}"/>
              </a:ext>
            </a:extLst>
          </p:cNvPr>
          <p:cNvSpPr>
            <a:spLocks noGrp="1"/>
          </p:cNvSpPr>
          <p:nvPr>
            <p:ph idx="1"/>
          </p:nvPr>
        </p:nvSpPr>
        <p:spPr>
          <a:xfrm>
            <a:off x="838200" y="1143000"/>
            <a:ext cx="10515600" cy="4856747"/>
          </a:xfrm>
        </p:spPr>
        <p:txBody>
          <a:bodyPr>
            <a:normAutofit fontScale="85000" lnSpcReduction="20000"/>
          </a:bodyPr>
          <a:lstStyle/>
          <a:p>
            <a:endParaRPr lang="en-US" dirty="0"/>
          </a:p>
          <a:p>
            <a:r>
              <a:rPr lang="en-US" sz="3000" dirty="0"/>
              <a:t>1917: TRF began with an initial donation of $26.50.</a:t>
            </a:r>
          </a:p>
          <a:p>
            <a:r>
              <a:rPr lang="en-US" sz="3000" dirty="0"/>
              <a:t>RI President Arch Klump:  Decided to use funds to do good in the world. </a:t>
            </a:r>
          </a:p>
          <a:p>
            <a:r>
              <a:rPr lang="en-US" sz="3000" dirty="0"/>
              <a:t>2020:  Donations are now $1,127,298,300.</a:t>
            </a:r>
          </a:p>
          <a:p>
            <a:r>
              <a:rPr lang="en-US" sz="3000" dirty="0"/>
              <a:t>2016: Named the World’s Outstanding Foundation by the Association of Fundraising Professionals </a:t>
            </a:r>
          </a:p>
          <a:p>
            <a:r>
              <a:rPr lang="en-US" sz="3000" dirty="0"/>
              <a:t>Named a Four-Star Charity with a perfect 100 overall score by Charity Navigator (Less than 1% of charities earn a perfect score.)</a:t>
            </a:r>
          </a:p>
          <a:p>
            <a:r>
              <a:rPr lang="en-US" sz="3000" dirty="0"/>
              <a:t>TRF: Is a 501 C 3:  Contributions are tax deductible </a:t>
            </a:r>
          </a:p>
          <a:p>
            <a:endParaRPr lang="en-US" sz="3000" dirty="0"/>
          </a:p>
          <a:p>
            <a:pPr marL="0" indent="0">
              <a:buNone/>
            </a:pPr>
            <a:r>
              <a:rPr lang="en-US" dirty="0"/>
              <a:t>Link below illustrates grants supported by donations to The Rotary Foundation.</a:t>
            </a:r>
          </a:p>
          <a:p>
            <a:pPr marL="0" indent="0">
              <a:buNone/>
            </a:pPr>
            <a:br>
              <a:rPr lang="en-US" dirty="0"/>
            </a:br>
            <a:r>
              <a:rPr lang="en-US" dirty="0">
                <a:hlinkClick r:id="rId2"/>
              </a:rPr>
              <a:t>https://infogram.com/rotary-foundation-grants-1hzj4o57qxop2pw</a:t>
            </a: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4096678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A898A-8FEB-46D2-96F3-BAE31D024938}"/>
              </a:ext>
            </a:extLst>
          </p:cNvPr>
          <p:cNvSpPr>
            <a:spLocks noGrp="1"/>
          </p:cNvSpPr>
          <p:nvPr>
            <p:ph type="title"/>
          </p:nvPr>
        </p:nvSpPr>
        <p:spPr>
          <a:xfrm>
            <a:off x="838200" y="365126"/>
            <a:ext cx="10515600" cy="875846"/>
          </a:xfrm>
        </p:spPr>
        <p:txBody>
          <a:bodyPr>
            <a:normAutofit/>
          </a:bodyPr>
          <a:lstStyle/>
          <a:p>
            <a:pPr algn="ctr"/>
            <a:r>
              <a:rPr lang="en-US" sz="3200" b="1" dirty="0"/>
              <a:t>Special Funds Supported by TRF</a:t>
            </a:r>
          </a:p>
        </p:txBody>
      </p:sp>
      <p:sp>
        <p:nvSpPr>
          <p:cNvPr id="3" name="Content Placeholder 2">
            <a:extLst>
              <a:ext uri="{FF2B5EF4-FFF2-40B4-BE49-F238E27FC236}">
                <a16:creationId xmlns:a16="http://schemas.microsoft.com/office/drawing/2014/main" id="{E65E4343-DA02-4403-8747-A797D6DAAAAC}"/>
              </a:ext>
            </a:extLst>
          </p:cNvPr>
          <p:cNvSpPr>
            <a:spLocks noGrp="1"/>
          </p:cNvSpPr>
          <p:nvPr>
            <p:ph idx="1"/>
          </p:nvPr>
        </p:nvSpPr>
        <p:spPr>
          <a:xfrm>
            <a:off x="838200" y="1387929"/>
            <a:ext cx="10515600" cy="4789034"/>
          </a:xfrm>
        </p:spPr>
        <p:txBody>
          <a:bodyPr/>
          <a:lstStyle/>
          <a:p>
            <a:pPr lvl="1">
              <a:lnSpc>
                <a:spcPct val="100000"/>
              </a:lnSpc>
            </a:pPr>
            <a:r>
              <a:rPr lang="en-US" dirty="0"/>
              <a:t>Annual Fund – SHARE System for local and International grant projects </a:t>
            </a:r>
          </a:p>
          <a:p>
            <a:pPr lvl="1">
              <a:lnSpc>
                <a:spcPct val="100000"/>
              </a:lnSpc>
            </a:pPr>
            <a:r>
              <a:rPr lang="en-US" dirty="0"/>
              <a:t>Annual Fund – Approved Global Grant addressing an Area of Focus </a:t>
            </a:r>
          </a:p>
          <a:p>
            <a:pPr marL="457200" lvl="1" indent="0">
              <a:lnSpc>
                <a:spcPct val="100000"/>
              </a:lnSpc>
              <a:buNone/>
            </a:pPr>
            <a:r>
              <a:rPr lang="en-US" dirty="0"/>
              <a:t>	Peacebuilding &amp; Conflict Prevention 	Maternal &amp; Child Health</a:t>
            </a:r>
          </a:p>
          <a:p>
            <a:pPr marL="457200" lvl="1" indent="0">
              <a:lnSpc>
                <a:spcPct val="100000"/>
              </a:lnSpc>
              <a:buNone/>
            </a:pPr>
            <a:r>
              <a:rPr lang="en-US" dirty="0"/>
              <a:t>	Disease Prevention &amp; Treatment	Education &amp; Literacy	</a:t>
            </a:r>
          </a:p>
          <a:p>
            <a:pPr marL="457200" lvl="1" indent="0">
              <a:lnSpc>
                <a:spcPct val="100000"/>
              </a:lnSpc>
              <a:buNone/>
            </a:pPr>
            <a:r>
              <a:rPr lang="en-US" dirty="0"/>
              <a:t>	Water, Sanitation, &amp; Hygiene		Community Economic Development</a:t>
            </a:r>
          </a:p>
          <a:p>
            <a:pPr marL="457200" lvl="1" indent="0">
              <a:lnSpc>
                <a:spcPct val="100000"/>
              </a:lnSpc>
              <a:buNone/>
            </a:pPr>
            <a:r>
              <a:rPr lang="en-US" dirty="0"/>
              <a:t>	Supporting the Environment </a:t>
            </a:r>
          </a:p>
          <a:p>
            <a:pPr lvl="1">
              <a:lnSpc>
                <a:spcPct val="100000"/>
              </a:lnSpc>
            </a:pPr>
            <a:r>
              <a:rPr lang="en-US" dirty="0"/>
              <a:t>Disaster Response Fund </a:t>
            </a:r>
          </a:p>
          <a:p>
            <a:pPr lvl="1">
              <a:lnSpc>
                <a:spcPct val="100000"/>
              </a:lnSpc>
            </a:pPr>
            <a:r>
              <a:rPr lang="en-US" dirty="0"/>
              <a:t>PolioPlus</a:t>
            </a:r>
          </a:p>
          <a:p>
            <a:pPr lvl="1">
              <a:lnSpc>
                <a:spcPct val="100000"/>
              </a:lnSpc>
            </a:pPr>
            <a:r>
              <a:rPr lang="en-US" dirty="0"/>
              <a:t>Endowment Fund   </a:t>
            </a:r>
          </a:p>
          <a:p>
            <a:endParaRPr lang="en-US" dirty="0"/>
          </a:p>
        </p:txBody>
      </p:sp>
      <p:pic>
        <p:nvPicPr>
          <p:cNvPr id="5" name="Picture 4" descr="A picture containing drawing&#10;&#10;Description automatically generated">
            <a:extLst>
              <a:ext uri="{FF2B5EF4-FFF2-40B4-BE49-F238E27FC236}">
                <a16:creationId xmlns:a16="http://schemas.microsoft.com/office/drawing/2014/main" id="{770C0DE3-A17C-46BB-88E4-985FF525074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303795" y="3719513"/>
            <a:ext cx="1905000" cy="2457450"/>
          </a:xfrm>
          <a:prstGeom prst="rect">
            <a:avLst/>
          </a:prstGeom>
        </p:spPr>
      </p:pic>
    </p:spTree>
    <p:extLst>
      <p:ext uri="{BB962C8B-B14F-4D97-AF65-F5344CB8AC3E}">
        <p14:creationId xmlns:p14="http://schemas.microsoft.com/office/powerpoint/2010/main" val="12317300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28F49-61C1-4DD2-AD2D-F9FB7BDB6839}"/>
              </a:ext>
            </a:extLst>
          </p:cNvPr>
          <p:cNvSpPr>
            <a:spLocks noGrp="1"/>
          </p:cNvSpPr>
          <p:nvPr>
            <p:ph type="title"/>
          </p:nvPr>
        </p:nvSpPr>
        <p:spPr>
          <a:xfrm>
            <a:off x="838200" y="365126"/>
            <a:ext cx="10515600" cy="908504"/>
          </a:xfrm>
        </p:spPr>
        <p:txBody>
          <a:bodyPr>
            <a:normAutofit/>
          </a:bodyPr>
          <a:lstStyle/>
          <a:p>
            <a:pPr algn="ctr"/>
            <a:r>
              <a:rPr lang="en-US" sz="3200" b="1" dirty="0"/>
              <a:t>Annual Fund  &amp; SHARE System</a:t>
            </a:r>
          </a:p>
        </p:txBody>
      </p:sp>
      <p:sp>
        <p:nvSpPr>
          <p:cNvPr id="3" name="Content Placeholder 2">
            <a:extLst>
              <a:ext uri="{FF2B5EF4-FFF2-40B4-BE49-F238E27FC236}">
                <a16:creationId xmlns:a16="http://schemas.microsoft.com/office/drawing/2014/main" id="{2BD23FD6-839C-4A46-84EF-048852DD2058}"/>
              </a:ext>
            </a:extLst>
          </p:cNvPr>
          <p:cNvSpPr>
            <a:spLocks noGrp="1"/>
          </p:cNvSpPr>
          <p:nvPr>
            <p:ph idx="1"/>
          </p:nvPr>
        </p:nvSpPr>
        <p:spPr>
          <a:xfrm>
            <a:off x="1338942" y="1159329"/>
            <a:ext cx="10014857" cy="5017634"/>
          </a:xfrm>
        </p:spPr>
        <p:txBody>
          <a:bodyPr>
            <a:normAutofit/>
          </a:bodyPr>
          <a:lstStyle/>
          <a:p>
            <a:pPr>
              <a:lnSpc>
                <a:spcPct val="120000"/>
              </a:lnSpc>
            </a:pPr>
            <a:r>
              <a:rPr lang="en-US" sz="2600" dirty="0"/>
              <a:t>Annual donations to TRF are invested for 3 years.  </a:t>
            </a:r>
          </a:p>
          <a:p>
            <a:pPr>
              <a:lnSpc>
                <a:spcPct val="120000"/>
              </a:lnSpc>
            </a:pPr>
            <a:r>
              <a:rPr lang="en-US" sz="2600" dirty="0"/>
              <a:t>Earnings accumulated are then divided into two pots.</a:t>
            </a:r>
          </a:p>
          <a:p>
            <a:pPr>
              <a:lnSpc>
                <a:spcPct val="120000"/>
              </a:lnSpc>
            </a:pPr>
            <a:r>
              <a:rPr lang="en-US" sz="2600" dirty="0"/>
              <a:t>50% goes to TRF World Fund to support global grants.</a:t>
            </a:r>
          </a:p>
          <a:p>
            <a:pPr>
              <a:lnSpc>
                <a:spcPct val="120000"/>
              </a:lnSpc>
            </a:pPr>
            <a:r>
              <a:rPr lang="en-US" sz="2600" dirty="0"/>
              <a:t>Other 50%: returned to D5930 in District Designated Funds (DDF)</a:t>
            </a:r>
          </a:p>
          <a:p>
            <a:pPr>
              <a:lnSpc>
                <a:spcPct val="120000"/>
              </a:lnSpc>
            </a:pPr>
            <a:r>
              <a:rPr lang="en-US" sz="2600" dirty="0"/>
              <a:t>Half of DDF: Supports global grants &amp; Global Grant Scholarships </a:t>
            </a:r>
          </a:p>
          <a:p>
            <a:pPr>
              <a:lnSpc>
                <a:spcPct val="120000"/>
              </a:lnSpc>
            </a:pPr>
            <a:r>
              <a:rPr lang="en-US" sz="2600" dirty="0"/>
              <a:t>Other half of DDF: Supports District Grants, payment for Clubrunner module, Costa Rica International Scholarships, and Military Veterans Scholarships. </a:t>
            </a:r>
          </a:p>
          <a:p>
            <a:endParaRPr lang="en-US" dirty="0"/>
          </a:p>
        </p:txBody>
      </p:sp>
    </p:spTree>
    <p:extLst>
      <p:ext uri="{BB962C8B-B14F-4D97-AF65-F5344CB8AC3E}">
        <p14:creationId xmlns:p14="http://schemas.microsoft.com/office/powerpoint/2010/main" val="1558258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text on a white background&#10;&#10;Description automatically generated">
            <a:extLst>
              <a:ext uri="{FF2B5EF4-FFF2-40B4-BE49-F238E27FC236}">
                <a16:creationId xmlns:a16="http://schemas.microsoft.com/office/drawing/2014/main" id="{F9730F00-BE9A-4704-A122-FC6231AFD529}"/>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rot="5400000">
            <a:off x="3633879" y="-659402"/>
            <a:ext cx="4659195" cy="8825105"/>
          </a:xfrm>
          <a:prstGeom prst="rect">
            <a:avLst/>
          </a:prstGeom>
        </p:spPr>
      </p:pic>
      <p:sp>
        <p:nvSpPr>
          <p:cNvPr id="8" name="Title 7">
            <a:extLst>
              <a:ext uri="{FF2B5EF4-FFF2-40B4-BE49-F238E27FC236}">
                <a16:creationId xmlns:a16="http://schemas.microsoft.com/office/drawing/2014/main" id="{132591A1-DD2C-49FD-9BEF-BA6993AAAB8E}"/>
              </a:ext>
            </a:extLst>
          </p:cNvPr>
          <p:cNvSpPr>
            <a:spLocks noGrp="1"/>
          </p:cNvSpPr>
          <p:nvPr>
            <p:ph type="title"/>
          </p:nvPr>
        </p:nvSpPr>
        <p:spPr/>
        <p:txBody>
          <a:bodyPr/>
          <a:lstStyle/>
          <a:p>
            <a:pPr algn="ctr"/>
            <a:r>
              <a:rPr lang="en-US" dirty="0"/>
              <a:t>THE SHARE SYSTEM</a:t>
            </a:r>
          </a:p>
        </p:txBody>
      </p:sp>
    </p:spTree>
    <p:extLst>
      <p:ext uri="{BB962C8B-B14F-4D97-AF65-F5344CB8AC3E}">
        <p14:creationId xmlns:p14="http://schemas.microsoft.com/office/powerpoint/2010/main" val="15989038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E1123-2830-444F-AD75-0F86C6FCF413}"/>
              </a:ext>
            </a:extLst>
          </p:cNvPr>
          <p:cNvSpPr>
            <a:spLocks noGrp="1"/>
          </p:cNvSpPr>
          <p:nvPr>
            <p:ph type="title"/>
          </p:nvPr>
        </p:nvSpPr>
        <p:spPr/>
        <p:txBody>
          <a:bodyPr/>
          <a:lstStyle/>
          <a:p>
            <a:pPr algn="ctr"/>
            <a:r>
              <a:rPr lang="en-US" sz="3200" b="1" dirty="0"/>
              <a:t>Recognition of Rotarians Who Contribute to Annual Fund </a:t>
            </a:r>
            <a:br>
              <a:rPr lang="en-US" sz="3200" b="1" dirty="0"/>
            </a:br>
            <a:r>
              <a:rPr lang="en-US" sz="3200" b="1" dirty="0"/>
              <a:t>Every Rotarian Every Year (EREY)</a:t>
            </a:r>
            <a:r>
              <a:rPr lang="en-US" b="1" dirty="0"/>
              <a:t> </a:t>
            </a:r>
          </a:p>
        </p:txBody>
      </p:sp>
      <p:sp>
        <p:nvSpPr>
          <p:cNvPr id="3" name="Content Placeholder 2">
            <a:extLst>
              <a:ext uri="{FF2B5EF4-FFF2-40B4-BE49-F238E27FC236}">
                <a16:creationId xmlns:a16="http://schemas.microsoft.com/office/drawing/2014/main" id="{55A90D38-63FF-4C5E-8E59-936FCEE1E8C9}"/>
              </a:ext>
            </a:extLst>
          </p:cNvPr>
          <p:cNvSpPr>
            <a:spLocks noGrp="1"/>
          </p:cNvSpPr>
          <p:nvPr>
            <p:ph idx="1"/>
          </p:nvPr>
        </p:nvSpPr>
        <p:spPr/>
        <p:txBody>
          <a:bodyPr>
            <a:normAutofit fontScale="85000" lnSpcReduction="20000"/>
          </a:bodyPr>
          <a:lstStyle/>
          <a:p>
            <a:pPr>
              <a:lnSpc>
                <a:spcPct val="170000"/>
              </a:lnSpc>
            </a:pPr>
            <a:r>
              <a:rPr lang="en-US" b="1" dirty="0"/>
              <a:t>Every Rotarian Every Year (EREY</a:t>
            </a:r>
            <a:r>
              <a:rPr lang="en-US" dirty="0"/>
              <a:t>) (requires $25 or more / year) </a:t>
            </a:r>
          </a:p>
          <a:p>
            <a:pPr>
              <a:lnSpc>
                <a:spcPct val="170000"/>
              </a:lnSpc>
            </a:pPr>
            <a:r>
              <a:rPr lang="en-US" dirty="0"/>
              <a:t>EREY seeks to engage every Rotarian in this life-changing program of TRF by encouraging them to:</a:t>
            </a:r>
          </a:p>
          <a:p>
            <a:pPr>
              <a:lnSpc>
                <a:spcPct val="170000"/>
              </a:lnSpc>
            </a:pPr>
            <a:r>
              <a:rPr lang="en-US" dirty="0"/>
              <a:t>Get involved in a RF project or program every year</a:t>
            </a:r>
          </a:p>
          <a:p>
            <a:pPr>
              <a:lnSpc>
                <a:spcPct val="170000"/>
              </a:lnSpc>
            </a:pPr>
            <a:r>
              <a:rPr lang="en-US" dirty="0"/>
              <a:t>Contribute to the Annual Fund on a regular basis</a:t>
            </a:r>
          </a:p>
          <a:p>
            <a:pPr>
              <a:lnSpc>
                <a:spcPct val="170000"/>
              </a:lnSpc>
            </a:pPr>
            <a:endParaRPr lang="en-US" dirty="0"/>
          </a:p>
          <a:p>
            <a:pPr marL="0" indent="0">
              <a:buNone/>
            </a:pPr>
            <a:r>
              <a:rPr lang="en-US" dirty="0"/>
              <a:t>                                            </a:t>
            </a:r>
          </a:p>
        </p:txBody>
      </p:sp>
      <p:pic>
        <p:nvPicPr>
          <p:cNvPr id="5" name="Picture 4" descr="A close up of text on a white background&#10;&#10;Description automatically generated">
            <a:extLst>
              <a:ext uri="{FF2B5EF4-FFF2-40B4-BE49-F238E27FC236}">
                <a16:creationId xmlns:a16="http://schemas.microsoft.com/office/drawing/2014/main" id="{651F7B53-45C2-49E1-9666-19A69327C728}"/>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rot="5400000">
            <a:off x="8635759" y="3423972"/>
            <a:ext cx="1915067" cy="2589362"/>
          </a:xfrm>
          <a:prstGeom prst="rect">
            <a:avLst/>
          </a:prstGeom>
        </p:spPr>
      </p:pic>
    </p:spTree>
    <p:extLst>
      <p:ext uri="{BB962C8B-B14F-4D97-AF65-F5344CB8AC3E}">
        <p14:creationId xmlns:p14="http://schemas.microsoft.com/office/powerpoint/2010/main" val="42201065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96F94-72AD-4232-8E9B-AF0B2B5D2706}"/>
              </a:ext>
            </a:extLst>
          </p:cNvPr>
          <p:cNvSpPr>
            <a:spLocks noGrp="1"/>
          </p:cNvSpPr>
          <p:nvPr>
            <p:ph type="title"/>
          </p:nvPr>
        </p:nvSpPr>
        <p:spPr>
          <a:xfrm>
            <a:off x="838200" y="365126"/>
            <a:ext cx="10515600" cy="859518"/>
          </a:xfrm>
        </p:spPr>
        <p:txBody>
          <a:bodyPr>
            <a:normAutofit/>
          </a:bodyPr>
          <a:lstStyle/>
          <a:p>
            <a:pPr algn="ctr"/>
            <a:r>
              <a:rPr lang="en-US" sz="3200" b="1" dirty="0"/>
              <a:t>Rotarian Recognition: Sustaining Member ($100 per year)</a:t>
            </a:r>
          </a:p>
        </p:txBody>
      </p:sp>
      <p:sp>
        <p:nvSpPr>
          <p:cNvPr id="3" name="Content Placeholder 2">
            <a:extLst>
              <a:ext uri="{FF2B5EF4-FFF2-40B4-BE49-F238E27FC236}">
                <a16:creationId xmlns:a16="http://schemas.microsoft.com/office/drawing/2014/main" id="{3B37CC76-98B9-4974-8406-3E7A1A4C4E81}"/>
              </a:ext>
            </a:extLst>
          </p:cNvPr>
          <p:cNvSpPr>
            <a:spLocks noGrp="1"/>
          </p:cNvSpPr>
          <p:nvPr>
            <p:ph idx="1"/>
          </p:nvPr>
        </p:nvSpPr>
        <p:spPr>
          <a:xfrm>
            <a:off x="838200" y="1224644"/>
            <a:ext cx="10515600" cy="4952319"/>
          </a:xfrm>
        </p:spPr>
        <p:txBody>
          <a:bodyPr/>
          <a:lstStyle/>
          <a:p>
            <a:endParaRPr lang="en-US" dirty="0"/>
          </a:p>
          <a:p>
            <a:r>
              <a:rPr lang="en-US" dirty="0"/>
              <a:t>Contributes $100 or more each year to Annual Fund.</a:t>
            </a:r>
          </a:p>
          <a:p>
            <a:pPr marL="0" indent="0">
              <a:buNone/>
            </a:pPr>
            <a:endParaRPr lang="en-US" dirty="0"/>
          </a:p>
          <a:p>
            <a:pPr marL="0" indent="0">
              <a:buNone/>
            </a:pPr>
            <a:r>
              <a:rPr lang="en-US" dirty="0"/>
              <a:t>Equals to: </a:t>
            </a:r>
          </a:p>
          <a:p>
            <a:r>
              <a:rPr lang="en-US" dirty="0"/>
              <a:t>$25.00 per quarter</a:t>
            </a:r>
          </a:p>
          <a:p>
            <a:r>
              <a:rPr lang="en-US" dirty="0"/>
              <a:t>$8.33 per month</a:t>
            </a:r>
          </a:p>
          <a:p>
            <a:r>
              <a:rPr lang="en-US" dirty="0"/>
              <a:t>$1.92 per week</a:t>
            </a:r>
          </a:p>
          <a:p>
            <a:r>
              <a:rPr lang="en-US" dirty="0"/>
              <a:t>$0.27 per day </a:t>
            </a:r>
          </a:p>
          <a:p>
            <a:pPr marL="0" indent="0">
              <a:buNone/>
            </a:pPr>
            <a:endParaRPr lang="en-US" dirty="0"/>
          </a:p>
        </p:txBody>
      </p:sp>
      <p:pic>
        <p:nvPicPr>
          <p:cNvPr id="5" name="Picture 4" descr="A picture containing drawing&#10;&#10;Description automatically generated">
            <a:extLst>
              <a:ext uri="{FF2B5EF4-FFF2-40B4-BE49-F238E27FC236}">
                <a16:creationId xmlns:a16="http://schemas.microsoft.com/office/drawing/2014/main" id="{500EDC77-A5E0-474A-AFA7-F59783ACD4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9362" y="2952630"/>
            <a:ext cx="3810000" cy="2540000"/>
          </a:xfrm>
          <a:prstGeom prst="rect">
            <a:avLst/>
          </a:prstGeom>
        </p:spPr>
      </p:pic>
    </p:spTree>
    <p:extLst>
      <p:ext uri="{BB962C8B-B14F-4D97-AF65-F5344CB8AC3E}">
        <p14:creationId xmlns:p14="http://schemas.microsoft.com/office/powerpoint/2010/main" val="1079809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4134A-4C6C-4D66-8C87-3705308BFC78}"/>
              </a:ext>
            </a:extLst>
          </p:cNvPr>
          <p:cNvSpPr>
            <a:spLocks noGrp="1"/>
          </p:cNvSpPr>
          <p:nvPr>
            <p:ph type="title"/>
          </p:nvPr>
        </p:nvSpPr>
        <p:spPr/>
        <p:txBody>
          <a:bodyPr>
            <a:normAutofit/>
          </a:bodyPr>
          <a:lstStyle/>
          <a:p>
            <a:pPr algn="ctr"/>
            <a:r>
              <a:rPr lang="en-US" sz="3200" b="1" dirty="0"/>
              <a:t>Ways to Give – Rotary Direct – Recurring Giving</a:t>
            </a:r>
          </a:p>
        </p:txBody>
      </p:sp>
      <p:sp>
        <p:nvSpPr>
          <p:cNvPr id="3" name="Content Placeholder 2">
            <a:extLst>
              <a:ext uri="{FF2B5EF4-FFF2-40B4-BE49-F238E27FC236}">
                <a16:creationId xmlns:a16="http://schemas.microsoft.com/office/drawing/2014/main" id="{EB34A057-96F2-4910-9889-44E9101F9A16}"/>
              </a:ext>
            </a:extLst>
          </p:cNvPr>
          <p:cNvSpPr>
            <a:spLocks noGrp="1"/>
          </p:cNvSpPr>
          <p:nvPr>
            <p:ph idx="1"/>
          </p:nvPr>
        </p:nvSpPr>
        <p:spPr/>
        <p:txBody>
          <a:bodyPr>
            <a:normAutofit/>
          </a:bodyPr>
          <a:lstStyle/>
          <a:p>
            <a:r>
              <a:rPr lang="en-US" sz="2400" dirty="0"/>
              <a:t>Select a designation, amount, and frequency</a:t>
            </a:r>
          </a:p>
          <a:p>
            <a:r>
              <a:rPr lang="en-US" sz="2400" dirty="0"/>
              <a:t>Three ways to enroll:</a:t>
            </a:r>
          </a:p>
          <a:p>
            <a:pPr lvl="1"/>
            <a:r>
              <a:rPr lang="en-US" dirty="0"/>
              <a:t>On-line at </a:t>
            </a:r>
            <a:r>
              <a:rPr lang="en-US" dirty="0">
                <a:hlinkClick r:id="rId2"/>
              </a:rPr>
              <a:t>www.rotary.org/give</a:t>
            </a:r>
            <a:r>
              <a:rPr lang="en-US" dirty="0"/>
              <a:t> (confirm you’re logged in before selecting </a:t>
            </a:r>
            <a:r>
              <a:rPr lang="en-US" i="1" dirty="0"/>
              <a:t>Donate</a:t>
            </a:r>
            <a:r>
              <a:rPr lang="en-US" dirty="0"/>
              <a:t>)</a:t>
            </a:r>
          </a:p>
          <a:p>
            <a:pPr lvl="1"/>
            <a:r>
              <a:rPr lang="en-US" dirty="0"/>
              <a:t>By mail: Use enrollment form</a:t>
            </a:r>
          </a:p>
          <a:p>
            <a:pPr lvl="1"/>
            <a:r>
              <a:rPr lang="en-US" dirty="0"/>
              <a:t>By phone: 1-866-976-8279</a:t>
            </a:r>
          </a:p>
          <a:p>
            <a:pPr lvl="1"/>
            <a:endParaRPr lang="en-US" dirty="0"/>
          </a:p>
          <a:p>
            <a:pPr lvl="1"/>
            <a:r>
              <a:rPr lang="en-US" dirty="0"/>
              <a:t>Minimum Contribution:</a:t>
            </a:r>
          </a:p>
          <a:p>
            <a:pPr marL="457200" lvl="1" indent="0">
              <a:buNone/>
            </a:pPr>
            <a:r>
              <a:rPr lang="en-US" dirty="0"/>
              <a:t>$10/transaction -- $10/month; $10/quarter; $10/year</a:t>
            </a:r>
          </a:p>
          <a:p>
            <a:pPr marL="457200" lvl="1" indent="0">
              <a:buNone/>
            </a:pPr>
            <a:r>
              <a:rPr lang="en-US" dirty="0"/>
              <a:t> </a:t>
            </a:r>
          </a:p>
          <a:p>
            <a:pPr lvl="1"/>
            <a:r>
              <a:rPr lang="en-US" dirty="0"/>
              <a:t>Credit Card only </a:t>
            </a:r>
          </a:p>
        </p:txBody>
      </p:sp>
      <p:pic>
        <p:nvPicPr>
          <p:cNvPr id="5" name="Picture 4" descr="A close up of a piece of paper&#10;&#10;Description automatically generated">
            <a:extLst>
              <a:ext uri="{FF2B5EF4-FFF2-40B4-BE49-F238E27FC236}">
                <a16:creationId xmlns:a16="http://schemas.microsoft.com/office/drawing/2014/main" id="{7C4991A9-20BC-4783-8E79-15F8871F0DA4}"/>
              </a:ext>
            </a:extLst>
          </p:cNvPr>
          <p:cNvPicPr>
            <a:picLocks noChangeAspect="1"/>
          </p:cNvPicPr>
          <p:nvPr/>
        </p:nvPicPr>
        <p:blipFill>
          <a:blip r:embed="rId3" cstate="email">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746958" y="4263858"/>
            <a:ext cx="2048042" cy="2048042"/>
          </a:xfrm>
          <a:prstGeom prst="rect">
            <a:avLst/>
          </a:prstGeom>
        </p:spPr>
      </p:pic>
    </p:spTree>
    <p:extLst>
      <p:ext uri="{BB962C8B-B14F-4D97-AF65-F5344CB8AC3E}">
        <p14:creationId xmlns:p14="http://schemas.microsoft.com/office/powerpoint/2010/main" val="41123760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FC76A-0441-4007-A10A-A9BFE0612E60}"/>
              </a:ext>
            </a:extLst>
          </p:cNvPr>
          <p:cNvSpPr>
            <a:spLocks noGrp="1"/>
          </p:cNvSpPr>
          <p:nvPr>
            <p:ph type="title"/>
          </p:nvPr>
        </p:nvSpPr>
        <p:spPr>
          <a:xfrm>
            <a:off x="838200" y="365125"/>
            <a:ext cx="10515600" cy="886159"/>
          </a:xfrm>
        </p:spPr>
        <p:txBody>
          <a:bodyPr>
            <a:normAutofit/>
          </a:bodyPr>
          <a:lstStyle/>
          <a:p>
            <a:pPr algn="ctr"/>
            <a:r>
              <a:rPr lang="en-US" sz="3200" b="1" dirty="0"/>
              <a:t>Examples of What a Sustaining Contribution of $100 Can Do</a:t>
            </a:r>
          </a:p>
        </p:txBody>
      </p:sp>
      <p:sp>
        <p:nvSpPr>
          <p:cNvPr id="3" name="Content Placeholder 2">
            <a:extLst>
              <a:ext uri="{FF2B5EF4-FFF2-40B4-BE49-F238E27FC236}">
                <a16:creationId xmlns:a16="http://schemas.microsoft.com/office/drawing/2014/main" id="{DC195225-E94E-44B3-84BD-C08899BCA12B}"/>
              </a:ext>
            </a:extLst>
          </p:cNvPr>
          <p:cNvSpPr>
            <a:spLocks noGrp="1"/>
          </p:cNvSpPr>
          <p:nvPr>
            <p:ph idx="1"/>
          </p:nvPr>
        </p:nvSpPr>
        <p:spPr>
          <a:xfrm>
            <a:off x="838200" y="3272589"/>
            <a:ext cx="10515600" cy="2904374"/>
          </a:xfrm>
        </p:spPr>
        <p:txBody>
          <a:bodyPr>
            <a:normAutofit lnSpcReduction="10000"/>
          </a:bodyPr>
          <a:lstStyle/>
          <a:p>
            <a:r>
              <a:rPr lang="en-US" dirty="0"/>
              <a:t>Provide three cataract surgeries in India</a:t>
            </a:r>
          </a:p>
          <a:p>
            <a:r>
              <a:rPr lang="en-US" dirty="0"/>
              <a:t>Buy 15 backpacks of teaching materials for a school in Costa Rica</a:t>
            </a:r>
          </a:p>
          <a:p>
            <a:r>
              <a:rPr lang="en-US" dirty="0"/>
              <a:t>Feed a family in India or Pakistan for six months</a:t>
            </a:r>
          </a:p>
          <a:p>
            <a:r>
              <a:rPr lang="en-US" dirty="0"/>
              <a:t>Bring clean water to 600 school children in Africa</a:t>
            </a:r>
          </a:p>
          <a:p>
            <a:r>
              <a:rPr lang="en-US" dirty="0"/>
              <a:t>Buy two desks for an elementary school in Honduras</a:t>
            </a:r>
          </a:p>
          <a:p>
            <a:r>
              <a:rPr lang="en-US" dirty="0"/>
              <a:t>Supply 50 mosquito nets for women and children in Tanzania  </a:t>
            </a:r>
          </a:p>
          <a:p>
            <a:endParaRPr lang="en-US" dirty="0"/>
          </a:p>
        </p:txBody>
      </p:sp>
      <p:pic>
        <p:nvPicPr>
          <p:cNvPr id="5" name="Picture 4" descr="A close up of text on a white background&#10;&#10;Description automatically generated">
            <a:extLst>
              <a:ext uri="{FF2B5EF4-FFF2-40B4-BE49-F238E27FC236}">
                <a16:creationId xmlns:a16="http://schemas.microsoft.com/office/drawing/2014/main" id="{D9744C24-FB0E-4796-9E43-DA3BB1F4420B}"/>
              </a:ext>
            </a:extLst>
          </p:cNvPr>
          <p:cNvPicPr>
            <a:picLocks noChangeAspect="1"/>
          </p:cNvPicPr>
          <p:nvPr/>
        </p:nvPicPr>
        <p:blipFill>
          <a:blip r:embed="rId2" cstate="email">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791326" y="1151188"/>
            <a:ext cx="4876800" cy="2049631"/>
          </a:xfrm>
          <a:prstGeom prst="rect">
            <a:avLst/>
          </a:prstGeom>
        </p:spPr>
      </p:pic>
      <p:pic>
        <p:nvPicPr>
          <p:cNvPr id="8" name="Picture 7" descr="A close up of a box&#10;&#10;Description automatically generated">
            <a:extLst>
              <a:ext uri="{FF2B5EF4-FFF2-40B4-BE49-F238E27FC236}">
                <a16:creationId xmlns:a16="http://schemas.microsoft.com/office/drawing/2014/main" id="{2F5EE5AA-EF4F-46A6-9758-65091AA3ACA6}"/>
              </a:ext>
            </a:extLst>
          </p:cNvPr>
          <p:cNvPicPr>
            <a:picLocks noChangeAspect="1"/>
          </p:cNvPicPr>
          <p:nvPr/>
        </p:nvPicPr>
        <p:blipFill>
          <a:blip r:embed="rId4" cstate="email">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9757611" y="4047417"/>
            <a:ext cx="1459832" cy="1658900"/>
          </a:xfrm>
          <a:prstGeom prst="rect">
            <a:avLst/>
          </a:prstGeom>
        </p:spPr>
      </p:pic>
    </p:spTree>
    <p:extLst>
      <p:ext uri="{BB962C8B-B14F-4D97-AF65-F5344CB8AC3E}">
        <p14:creationId xmlns:p14="http://schemas.microsoft.com/office/powerpoint/2010/main" val="9420524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B0E91-2CD4-44C3-AE5A-0E041B9942AD}"/>
              </a:ext>
            </a:extLst>
          </p:cNvPr>
          <p:cNvSpPr>
            <a:spLocks noGrp="1"/>
          </p:cNvSpPr>
          <p:nvPr>
            <p:ph type="title"/>
          </p:nvPr>
        </p:nvSpPr>
        <p:spPr/>
        <p:txBody>
          <a:bodyPr>
            <a:normAutofit/>
          </a:bodyPr>
          <a:lstStyle/>
          <a:p>
            <a:pPr algn="ctr"/>
            <a:r>
              <a:rPr lang="en-US" sz="3200" b="1" dirty="0"/>
              <a:t>Paul Harris Society Member ($1,000 per year)</a:t>
            </a:r>
          </a:p>
        </p:txBody>
      </p:sp>
      <p:sp>
        <p:nvSpPr>
          <p:cNvPr id="3" name="Content Placeholder 2">
            <a:extLst>
              <a:ext uri="{FF2B5EF4-FFF2-40B4-BE49-F238E27FC236}">
                <a16:creationId xmlns:a16="http://schemas.microsoft.com/office/drawing/2014/main" id="{1E80F9ED-418E-43E8-AEF0-220BE26AB70D}"/>
              </a:ext>
            </a:extLst>
          </p:cNvPr>
          <p:cNvSpPr>
            <a:spLocks noGrp="1"/>
          </p:cNvSpPr>
          <p:nvPr>
            <p:ph idx="1"/>
          </p:nvPr>
        </p:nvSpPr>
        <p:spPr>
          <a:xfrm>
            <a:off x="838200" y="1467852"/>
            <a:ext cx="10515600" cy="4709111"/>
          </a:xfrm>
        </p:spPr>
        <p:txBody>
          <a:bodyPr>
            <a:normAutofit/>
          </a:bodyPr>
          <a:lstStyle/>
          <a:p>
            <a:pPr marL="0" indent="0">
              <a:buNone/>
            </a:pPr>
            <a:r>
              <a:rPr lang="en-US" sz="2400" dirty="0"/>
              <a:t>Rotarian contributes $1,000 or more each year to Annual Fund </a:t>
            </a:r>
          </a:p>
          <a:p>
            <a:pPr marL="0" indent="0">
              <a:buNone/>
            </a:pPr>
            <a:r>
              <a:rPr lang="en-US" sz="2400" dirty="0"/>
              <a:t>Designation recognizes Rotarians who have the ability and desire to make substantial annual gifts to help communities in need around the world. </a:t>
            </a:r>
          </a:p>
          <a:p>
            <a:pPr marL="0" indent="0">
              <a:buNone/>
            </a:pPr>
            <a:endParaRPr lang="en-US" sz="2400" dirty="0"/>
          </a:p>
          <a:p>
            <a:pPr marL="0" indent="0">
              <a:buNone/>
            </a:pPr>
            <a:r>
              <a:rPr lang="en-US" sz="2400" dirty="0"/>
              <a:t>Recognizes donor as a Paul Harris Fellow (PHF) with a pin &amp; certificate.</a:t>
            </a:r>
          </a:p>
          <a:p>
            <a:pPr marL="0" indent="0">
              <a:buNone/>
            </a:pPr>
            <a:r>
              <a:rPr lang="en-US" sz="2400" dirty="0"/>
              <a:t>Donor may earn multiple PHF designations</a:t>
            </a:r>
          </a:p>
          <a:p>
            <a:pPr marL="0" indent="0">
              <a:buNone/>
            </a:pPr>
            <a:endParaRPr lang="en-US" sz="2400" dirty="0"/>
          </a:p>
          <a:p>
            <a:pPr marL="0" indent="0">
              <a:buNone/>
            </a:pPr>
            <a:r>
              <a:rPr lang="en-US" sz="2400" dirty="0"/>
              <a:t>$1,000 Donation equals to:</a:t>
            </a:r>
          </a:p>
          <a:p>
            <a:pPr marL="0" indent="0">
              <a:buNone/>
            </a:pPr>
            <a:r>
              <a:rPr lang="en-US" sz="2400" dirty="0"/>
              <a:t>$250.00 per quarter		$83.33 per moth</a:t>
            </a:r>
          </a:p>
          <a:p>
            <a:pPr marL="0" indent="0">
              <a:buNone/>
            </a:pPr>
            <a:r>
              <a:rPr lang="en-US" sz="2400" dirty="0"/>
              <a:t>$19.20 per week 		$2.70 per day</a:t>
            </a:r>
          </a:p>
          <a:p>
            <a:pPr marL="0" indent="0">
              <a:buNone/>
            </a:pPr>
            <a:endParaRPr lang="en-US" sz="2400" dirty="0"/>
          </a:p>
          <a:p>
            <a:pPr marL="0" indent="0">
              <a:buNone/>
            </a:pPr>
            <a:endParaRPr lang="en-US" dirty="0"/>
          </a:p>
          <a:p>
            <a:pPr marL="0" indent="0">
              <a:buNone/>
            </a:pPr>
            <a:endParaRPr lang="en-US" dirty="0"/>
          </a:p>
        </p:txBody>
      </p:sp>
      <p:pic>
        <p:nvPicPr>
          <p:cNvPr id="5" name="Picture 4" descr="A gold and blue plate&#10;&#10;Description automatically generated">
            <a:extLst>
              <a:ext uri="{FF2B5EF4-FFF2-40B4-BE49-F238E27FC236}">
                <a16:creationId xmlns:a16="http://schemas.microsoft.com/office/drawing/2014/main" id="{19C49CFA-6D6F-4B04-A0DB-C79C0C6ECFA0}"/>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8793192" y="4026569"/>
            <a:ext cx="1634176" cy="1588169"/>
          </a:xfrm>
          <a:prstGeom prst="flowChartConnector">
            <a:avLst/>
          </a:prstGeom>
        </p:spPr>
      </p:pic>
    </p:spTree>
    <p:extLst>
      <p:ext uri="{BB962C8B-B14F-4D97-AF65-F5344CB8AC3E}">
        <p14:creationId xmlns:p14="http://schemas.microsoft.com/office/powerpoint/2010/main" val="29236949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4EBCD-3AFD-40F4-A01F-B44F837DF70C}"/>
              </a:ext>
            </a:extLst>
          </p:cNvPr>
          <p:cNvSpPr>
            <a:spLocks noGrp="1"/>
          </p:cNvSpPr>
          <p:nvPr>
            <p:ph type="title"/>
          </p:nvPr>
        </p:nvSpPr>
        <p:spPr/>
        <p:txBody>
          <a:bodyPr>
            <a:normAutofit/>
          </a:bodyPr>
          <a:lstStyle/>
          <a:p>
            <a:pPr algn="ctr"/>
            <a:r>
              <a:rPr lang="en-US" sz="3200" b="1" dirty="0"/>
              <a:t>TRF Recognition for Clubs </a:t>
            </a:r>
            <a:br>
              <a:rPr lang="en-US" sz="3200" b="1" dirty="0"/>
            </a:br>
            <a:r>
              <a:rPr lang="en-US" sz="3200" b="1" dirty="0"/>
              <a:t>100% Rotary Foundation Giving Club Banner </a:t>
            </a:r>
          </a:p>
        </p:txBody>
      </p:sp>
      <p:sp>
        <p:nvSpPr>
          <p:cNvPr id="3" name="Content Placeholder 2">
            <a:extLst>
              <a:ext uri="{FF2B5EF4-FFF2-40B4-BE49-F238E27FC236}">
                <a16:creationId xmlns:a16="http://schemas.microsoft.com/office/drawing/2014/main" id="{484FC5E4-53D3-43C7-AD29-12ADCEE999F1}"/>
              </a:ext>
            </a:extLst>
          </p:cNvPr>
          <p:cNvSpPr>
            <a:spLocks noGrp="1"/>
          </p:cNvSpPr>
          <p:nvPr>
            <p:ph idx="1"/>
          </p:nvPr>
        </p:nvSpPr>
        <p:spPr>
          <a:xfrm>
            <a:off x="838200" y="1431985"/>
            <a:ext cx="10515600" cy="4744978"/>
          </a:xfrm>
        </p:spPr>
        <p:txBody>
          <a:bodyPr/>
          <a:lstStyle/>
          <a:p>
            <a:pPr>
              <a:lnSpc>
                <a:spcPct val="150000"/>
              </a:lnSpc>
            </a:pPr>
            <a:r>
              <a:rPr lang="en-US" sz="2400" dirty="0"/>
              <a:t>Earned by clubs that achieve a $100 per capita and every dues paying member personally contributes $25 or more to one or more of the following: Annual Fund, PolioPlus, Disaster Response Fund, Endowment Fund, or to an approved global grant during the Rotary year. </a:t>
            </a:r>
          </a:p>
          <a:p>
            <a:pPr>
              <a:lnSpc>
                <a:spcPct val="150000"/>
              </a:lnSpc>
            </a:pPr>
            <a:r>
              <a:rPr lang="en-US" sz="2400" dirty="0"/>
              <a:t>Based on membership as of June 30</a:t>
            </a:r>
            <a:r>
              <a:rPr lang="en-US" sz="2400" baseline="30000" dirty="0"/>
              <a:t>th</a:t>
            </a:r>
            <a:r>
              <a:rPr lang="en-US" sz="2400" dirty="0"/>
              <a:t>;</a:t>
            </a:r>
          </a:p>
          <a:p>
            <a:pPr marL="0" indent="0">
              <a:lnSpc>
                <a:spcPct val="150000"/>
              </a:lnSpc>
              <a:buNone/>
            </a:pPr>
            <a:r>
              <a:rPr lang="en-US" sz="2400" dirty="0"/>
              <a:t> members who join the club after July 1</a:t>
            </a:r>
          </a:p>
          <a:p>
            <a:pPr marL="0" indent="0">
              <a:lnSpc>
                <a:spcPct val="150000"/>
              </a:lnSpc>
              <a:buNone/>
            </a:pPr>
            <a:r>
              <a:rPr lang="en-US" sz="2400" dirty="0"/>
              <a:t> will not count in this computation.  </a:t>
            </a:r>
          </a:p>
          <a:p>
            <a:pPr marL="0" indent="0">
              <a:buNone/>
            </a:pPr>
            <a:endParaRPr lang="en-US" dirty="0"/>
          </a:p>
        </p:txBody>
      </p:sp>
      <p:pic>
        <p:nvPicPr>
          <p:cNvPr id="5" name="Picture 4" descr="A picture containing food, table, sitting, phone&#10;&#10;Description automatically generated">
            <a:extLst>
              <a:ext uri="{FF2B5EF4-FFF2-40B4-BE49-F238E27FC236}">
                <a16:creationId xmlns:a16="http://schemas.microsoft.com/office/drawing/2014/main" id="{8173A606-DB77-45A7-989F-0D562AAF68A6}"/>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387933" y="3223464"/>
            <a:ext cx="2079141" cy="3269411"/>
          </a:xfrm>
          <a:prstGeom prst="rect">
            <a:avLst/>
          </a:prstGeom>
        </p:spPr>
      </p:pic>
    </p:spTree>
    <p:extLst>
      <p:ext uri="{BB962C8B-B14F-4D97-AF65-F5344CB8AC3E}">
        <p14:creationId xmlns:p14="http://schemas.microsoft.com/office/powerpoint/2010/main" val="4357621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333DC-0061-4ED6-A6CE-E949D9B9B6F0}"/>
              </a:ext>
            </a:extLst>
          </p:cNvPr>
          <p:cNvSpPr>
            <a:spLocks noGrp="1"/>
          </p:cNvSpPr>
          <p:nvPr>
            <p:ph type="title"/>
          </p:nvPr>
        </p:nvSpPr>
        <p:spPr/>
        <p:txBody>
          <a:bodyPr/>
          <a:lstStyle/>
          <a:p>
            <a:pPr algn="ctr"/>
            <a:r>
              <a:rPr lang="en-US" b="1" dirty="0"/>
              <a:t>Endowment Fund </a:t>
            </a:r>
          </a:p>
        </p:txBody>
      </p:sp>
      <p:sp>
        <p:nvSpPr>
          <p:cNvPr id="3" name="Content Placeholder 2">
            <a:extLst>
              <a:ext uri="{FF2B5EF4-FFF2-40B4-BE49-F238E27FC236}">
                <a16:creationId xmlns:a16="http://schemas.microsoft.com/office/drawing/2014/main" id="{EB7FF351-815F-4A0E-8059-EB50C0C8F86E}"/>
              </a:ext>
            </a:extLst>
          </p:cNvPr>
          <p:cNvSpPr>
            <a:spLocks noGrp="1"/>
          </p:cNvSpPr>
          <p:nvPr>
            <p:ph idx="1"/>
          </p:nvPr>
        </p:nvSpPr>
        <p:spPr/>
        <p:txBody>
          <a:bodyPr/>
          <a:lstStyle/>
          <a:p>
            <a:r>
              <a:rPr lang="en-US" dirty="0"/>
              <a:t>Endowment Fund donations often are major outright gifts, bequests, or life-income agreements. </a:t>
            </a:r>
          </a:p>
          <a:p>
            <a:r>
              <a:rPr lang="en-US" dirty="0"/>
              <a:t>Contributions to the Endowment Fund are invested to preserve and increase the principal. </a:t>
            </a:r>
          </a:p>
          <a:p>
            <a:r>
              <a:rPr lang="en-US" dirty="0"/>
              <a:t>Each year, part of the earnings supports grants and programs. </a:t>
            </a:r>
          </a:p>
          <a:p>
            <a:r>
              <a:rPr lang="en-US" dirty="0"/>
              <a:t>Important to work closely with the District Rotary Foundation Chair, Rotary Foundation Coordinator, Endowment/Major Gifts Advisor, and Foundation staff to make proper arrangements for the endowment. </a:t>
            </a:r>
          </a:p>
        </p:txBody>
      </p:sp>
    </p:spTree>
    <p:extLst>
      <p:ext uri="{BB962C8B-B14F-4D97-AF65-F5344CB8AC3E}">
        <p14:creationId xmlns:p14="http://schemas.microsoft.com/office/powerpoint/2010/main" val="6267295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8C0DA-4F89-4A44-AB1B-DD04141F2836}"/>
              </a:ext>
            </a:extLst>
          </p:cNvPr>
          <p:cNvSpPr>
            <a:spLocks noGrp="1"/>
          </p:cNvSpPr>
          <p:nvPr>
            <p:ph type="title"/>
          </p:nvPr>
        </p:nvSpPr>
        <p:spPr/>
        <p:txBody>
          <a:bodyPr>
            <a:normAutofit/>
          </a:bodyPr>
          <a:lstStyle/>
          <a:p>
            <a:pPr algn="ctr"/>
            <a:r>
              <a:rPr lang="en-US" b="1" dirty="0"/>
              <a:t>PolioPlus Fund </a:t>
            </a:r>
          </a:p>
        </p:txBody>
      </p:sp>
      <p:sp>
        <p:nvSpPr>
          <p:cNvPr id="3" name="Content Placeholder 2">
            <a:extLst>
              <a:ext uri="{FF2B5EF4-FFF2-40B4-BE49-F238E27FC236}">
                <a16:creationId xmlns:a16="http://schemas.microsoft.com/office/drawing/2014/main" id="{502E9065-EA77-4748-8FBD-9AFE320AB1BB}"/>
              </a:ext>
            </a:extLst>
          </p:cNvPr>
          <p:cNvSpPr>
            <a:spLocks noGrp="1"/>
          </p:cNvSpPr>
          <p:nvPr>
            <p:ph idx="1"/>
          </p:nvPr>
        </p:nvSpPr>
        <p:spPr/>
        <p:txBody>
          <a:bodyPr/>
          <a:lstStyle/>
          <a:p>
            <a:r>
              <a:rPr lang="en-US" dirty="0"/>
              <a:t>PolioPlus contributions are used solely for achieving the worldwide eradication of polio.  </a:t>
            </a:r>
          </a:p>
          <a:p>
            <a:r>
              <a:rPr lang="en-US" dirty="0"/>
              <a:t>District PolioPlus initiatives are coordinated by Jo Anne Settles (</a:t>
            </a:r>
            <a:r>
              <a:rPr lang="en-US" dirty="0">
                <a:hlinkClick r:id="rId2"/>
              </a:rPr>
              <a:t>joanne.settles@victoriacollege.edu</a:t>
            </a:r>
            <a:r>
              <a:rPr lang="en-US" dirty="0"/>
              <a:t>) </a:t>
            </a:r>
          </a:p>
          <a:p>
            <a:r>
              <a:rPr lang="en-US" dirty="0"/>
              <a:t>District 5930 Polio MotoRun is intended to raise funds for the PolioPlus Fund.  </a:t>
            </a:r>
          </a:p>
          <a:p>
            <a:r>
              <a:rPr lang="en-US" dirty="0"/>
              <a:t>Contact person for Polio MotoRun is Mike Dickerson (</a:t>
            </a:r>
            <a:r>
              <a:rPr lang="en-US" dirty="0">
                <a:hlinkClick r:id="rId3"/>
              </a:rPr>
              <a:t>jmd@dickersonlaw.com</a:t>
            </a:r>
            <a:r>
              <a:rPr lang="en-US" dirty="0"/>
              <a:t>) </a:t>
            </a:r>
          </a:p>
        </p:txBody>
      </p:sp>
    </p:spTree>
    <p:extLst>
      <p:ext uri="{BB962C8B-B14F-4D97-AF65-F5344CB8AC3E}">
        <p14:creationId xmlns:p14="http://schemas.microsoft.com/office/powerpoint/2010/main" val="27356049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07BB1-5661-4052-92ED-CF3A6DEF7E80}"/>
              </a:ext>
            </a:extLst>
          </p:cNvPr>
          <p:cNvSpPr>
            <a:spLocks noGrp="1"/>
          </p:cNvSpPr>
          <p:nvPr>
            <p:ph type="title"/>
          </p:nvPr>
        </p:nvSpPr>
        <p:spPr/>
        <p:txBody>
          <a:bodyPr/>
          <a:lstStyle/>
          <a:p>
            <a:pPr algn="ctr"/>
            <a:r>
              <a:rPr lang="en-US" b="1" dirty="0"/>
              <a:t>Disaster Response Fund </a:t>
            </a:r>
          </a:p>
        </p:txBody>
      </p:sp>
      <p:sp>
        <p:nvSpPr>
          <p:cNvPr id="3" name="Content Placeholder 2">
            <a:extLst>
              <a:ext uri="{FF2B5EF4-FFF2-40B4-BE49-F238E27FC236}">
                <a16:creationId xmlns:a16="http://schemas.microsoft.com/office/drawing/2014/main" id="{65DB867C-4DEF-4146-95E9-7CA7998576ED}"/>
              </a:ext>
            </a:extLst>
          </p:cNvPr>
          <p:cNvSpPr>
            <a:spLocks noGrp="1"/>
          </p:cNvSpPr>
          <p:nvPr>
            <p:ph idx="1"/>
          </p:nvPr>
        </p:nvSpPr>
        <p:spPr/>
        <p:txBody>
          <a:bodyPr>
            <a:normAutofit/>
          </a:bodyPr>
          <a:lstStyle/>
          <a:p>
            <a:r>
              <a:rPr lang="en-US" dirty="0"/>
              <a:t>Established by The Rotary Foundation through the generous donations of Rotarians and other concerned individuals to help communities facing disasters recover. </a:t>
            </a:r>
          </a:p>
          <a:p>
            <a:r>
              <a:rPr lang="en-US" dirty="0"/>
              <a:t>Qualified districts can apply for Disaster Response Grants to support relief and recovery efforts in areas that have been affected by natural disasters within the past 6 months.</a:t>
            </a:r>
          </a:p>
          <a:p>
            <a:r>
              <a:rPr lang="en-US" dirty="0"/>
              <a:t>Grants are awarded to districts located in the affected area only. </a:t>
            </a:r>
          </a:p>
          <a:p>
            <a:r>
              <a:rPr lang="en-US" dirty="0"/>
              <a:t> Grant funds can be used to provide basic items such as water, food, medicine, and clothing. </a:t>
            </a:r>
          </a:p>
          <a:p>
            <a:endParaRPr lang="en-US" dirty="0"/>
          </a:p>
        </p:txBody>
      </p:sp>
    </p:spTree>
    <p:extLst>
      <p:ext uri="{BB962C8B-B14F-4D97-AF65-F5344CB8AC3E}">
        <p14:creationId xmlns:p14="http://schemas.microsoft.com/office/powerpoint/2010/main" val="11577963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87D6F-1FC8-4F34-8AE2-79B2C01EFD0A}"/>
              </a:ext>
            </a:extLst>
          </p:cNvPr>
          <p:cNvSpPr>
            <a:spLocks noGrp="1"/>
          </p:cNvSpPr>
          <p:nvPr>
            <p:ph type="title"/>
          </p:nvPr>
        </p:nvSpPr>
        <p:spPr/>
        <p:txBody>
          <a:bodyPr>
            <a:normAutofit/>
          </a:bodyPr>
          <a:lstStyle/>
          <a:p>
            <a:pPr algn="ctr"/>
            <a:r>
              <a:rPr lang="en-US" sz="3200" b="1" dirty="0"/>
              <a:t>What You as a Rotary Club Leader Can Do to Support </a:t>
            </a:r>
            <a:br>
              <a:rPr lang="en-US" sz="3200" b="1" dirty="0"/>
            </a:br>
            <a:r>
              <a:rPr lang="en-US" sz="3200" b="1" dirty="0"/>
              <a:t>The Rotary Foundation</a:t>
            </a:r>
          </a:p>
        </p:txBody>
      </p:sp>
      <p:sp>
        <p:nvSpPr>
          <p:cNvPr id="3" name="Content Placeholder 2">
            <a:extLst>
              <a:ext uri="{FF2B5EF4-FFF2-40B4-BE49-F238E27FC236}">
                <a16:creationId xmlns:a16="http://schemas.microsoft.com/office/drawing/2014/main" id="{C11D22CC-6EC5-4649-A6E5-CA7B732E06AE}"/>
              </a:ext>
            </a:extLst>
          </p:cNvPr>
          <p:cNvSpPr>
            <a:spLocks noGrp="1"/>
          </p:cNvSpPr>
          <p:nvPr>
            <p:ph idx="1"/>
          </p:nvPr>
        </p:nvSpPr>
        <p:spPr/>
        <p:txBody>
          <a:bodyPr>
            <a:normAutofit/>
          </a:bodyPr>
          <a:lstStyle/>
          <a:p>
            <a:r>
              <a:rPr lang="en-US" sz="2400" dirty="0"/>
              <a:t>Have a Foundation minute at designated club meetings</a:t>
            </a:r>
          </a:p>
          <a:p>
            <a:r>
              <a:rPr lang="en-US" sz="2400" dirty="0"/>
              <a:t>Encourage members to support the Rotarian, Every Year campaign</a:t>
            </a:r>
          </a:p>
          <a:p>
            <a:pPr marL="0" indent="0">
              <a:buNone/>
            </a:pPr>
            <a:r>
              <a:rPr lang="en-US" sz="2400" dirty="0"/>
              <a:t>	Share examples of why it makes sense to donate  </a:t>
            </a:r>
          </a:p>
          <a:p>
            <a:r>
              <a:rPr lang="en-US" sz="2400" dirty="0"/>
              <a:t>Make it easy for members to donate:</a:t>
            </a:r>
          </a:p>
          <a:p>
            <a:pPr marL="0" indent="0">
              <a:buNone/>
            </a:pPr>
            <a:r>
              <a:rPr lang="en-US" sz="2400" dirty="0"/>
              <a:t>	Rotary Direct</a:t>
            </a:r>
          </a:p>
          <a:p>
            <a:pPr marL="0" indent="0">
              <a:buNone/>
            </a:pPr>
            <a:r>
              <a:rPr lang="en-US" sz="2400" dirty="0"/>
              <a:t>	On-line credit card contributions</a:t>
            </a:r>
          </a:p>
          <a:p>
            <a:pPr marL="0" indent="0">
              <a:buNone/>
            </a:pPr>
            <a:r>
              <a:rPr lang="en-US" sz="2400" dirty="0"/>
              <a:t>	Add voluntary contribution amounts to dues invoices</a:t>
            </a:r>
          </a:p>
          <a:p>
            <a:pPr marL="0" indent="0">
              <a:buNone/>
            </a:pPr>
            <a:r>
              <a:rPr lang="en-US" sz="2400" dirty="0"/>
              <a:t>	Make regular “asks” during the year, e.g., November (Foundation Month)</a:t>
            </a:r>
          </a:p>
        </p:txBody>
      </p:sp>
    </p:spTree>
    <p:extLst>
      <p:ext uri="{BB962C8B-B14F-4D97-AF65-F5344CB8AC3E}">
        <p14:creationId xmlns:p14="http://schemas.microsoft.com/office/powerpoint/2010/main" val="10421269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text on a black background&#10;&#10;Description automatically generated">
            <a:extLst>
              <a:ext uri="{FF2B5EF4-FFF2-40B4-BE49-F238E27FC236}">
                <a16:creationId xmlns:a16="http://schemas.microsoft.com/office/drawing/2014/main" id="{75151933-02D0-4FFD-93FE-9921A064F89B}"/>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3916392" y="1897811"/>
            <a:ext cx="4054416" cy="4106174"/>
          </a:xfrm>
          <a:prstGeom prst="rect">
            <a:avLst/>
          </a:prstGeom>
        </p:spPr>
      </p:pic>
      <p:sp>
        <p:nvSpPr>
          <p:cNvPr id="6" name="Title 5">
            <a:extLst>
              <a:ext uri="{FF2B5EF4-FFF2-40B4-BE49-F238E27FC236}">
                <a16:creationId xmlns:a16="http://schemas.microsoft.com/office/drawing/2014/main" id="{437F3F74-3CB4-48E2-BA64-09E7110F934A}"/>
              </a:ext>
            </a:extLst>
          </p:cNvPr>
          <p:cNvSpPr>
            <a:spLocks noGrp="1"/>
          </p:cNvSpPr>
          <p:nvPr>
            <p:ph type="title"/>
          </p:nvPr>
        </p:nvSpPr>
        <p:spPr>
          <a:xfrm>
            <a:off x="838199" y="365125"/>
            <a:ext cx="11209421" cy="1325563"/>
          </a:xfrm>
        </p:spPr>
        <p:txBody>
          <a:bodyPr>
            <a:normAutofit fontScale="90000"/>
          </a:bodyPr>
          <a:lstStyle/>
          <a:p>
            <a:pPr algn="ctr"/>
            <a:r>
              <a:rPr lang="en-US" dirty="0">
                <a:highlight>
                  <a:srgbClr val="FFFF00"/>
                </a:highlight>
              </a:rPr>
              <a:t>November is Foundation Month!</a:t>
            </a:r>
            <a:br>
              <a:rPr lang="en-US" dirty="0">
                <a:highlight>
                  <a:srgbClr val="FFFF00"/>
                </a:highlight>
              </a:rPr>
            </a:br>
            <a:r>
              <a:rPr lang="en-US" dirty="0"/>
              <a:t> Plan some activities! (suggestions in the next slide).</a:t>
            </a:r>
          </a:p>
        </p:txBody>
      </p:sp>
    </p:spTree>
    <p:extLst>
      <p:ext uri="{BB962C8B-B14F-4D97-AF65-F5344CB8AC3E}">
        <p14:creationId xmlns:p14="http://schemas.microsoft.com/office/powerpoint/2010/main" val="2287154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0209B-DBA3-419E-8098-BE89EB7B4789}"/>
              </a:ext>
            </a:extLst>
          </p:cNvPr>
          <p:cNvSpPr>
            <a:spLocks noGrp="1"/>
          </p:cNvSpPr>
          <p:nvPr>
            <p:ph type="title"/>
          </p:nvPr>
        </p:nvSpPr>
        <p:spPr>
          <a:xfrm>
            <a:off x="838200" y="365126"/>
            <a:ext cx="10515600" cy="859518"/>
          </a:xfrm>
        </p:spPr>
        <p:txBody>
          <a:bodyPr>
            <a:normAutofit/>
          </a:bodyPr>
          <a:lstStyle/>
          <a:p>
            <a:pPr algn="ctr"/>
            <a:r>
              <a:rPr lang="en-US" sz="3200" b="1" dirty="0"/>
              <a:t>Suggestions for Moving Forward </a:t>
            </a:r>
          </a:p>
        </p:txBody>
      </p:sp>
      <p:sp>
        <p:nvSpPr>
          <p:cNvPr id="3" name="Content Placeholder 2">
            <a:extLst>
              <a:ext uri="{FF2B5EF4-FFF2-40B4-BE49-F238E27FC236}">
                <a16:creationId xmlns:a16="http://schemas.microsoft.com/office/drawing/2014/main" id="{C7C78F0F-B904-4E3C-94D9-72ECF219D8D1}"/>
              </a:ext>
            </a:extLst>
          </p:cNvPr>
          <p:cNvSpPr>
            <a:spLocks noGrp="1"/>
          </p:cNvSpPr>
          <p:nvPr>
            <p:ph idx="1"/>
          </p:nvPr>
        </p:nvSpPr>
        <p:spPr>
          <a:xfrm>
            <a:off x="838200" y="1224644"/>
            <a:ext cx="10515600" cy="4952319"/>
          </a:xfrm>
        </p:spPr>
        <p:txBody>
          <a:bodyPr>
            <a:noAutofit/>
          </a:bodyPr>
          <a:lstStyle/>
          <a:p>
            <a:r>
              <a:rPr lang="en-US" sz="2000" dirty="0"/>
              <a:t>Engage club members in a brain-storming session about ways to raise funds for TRF.  </a:t>
            </a:r>
          </a:p>
          <a:p>
            <a:r>
              <a:rPr lang="en-US" sz="2000" dirty="0"/>
              <a:t>Funds from special events could be earmarked for TRF. </a:t>
            </a:r>
          </a:p>
          <a:p>
            <a:pPr marL="0" indent="0">
              <a:buNone/>
            </a:pPr>
            <a:r>
              <a:rPr lang="en-US" sz="2000" b="1" dirty="0"/>
              <a:t>EXAMPLES:</a:t>
            </a:r>
          </a:p>
          <a:p>
            <a:pPr marL="0" indent="0">
              <a:buNone/>
            </a:pPr>
            <a:r>
              <a:rPr lang="en-US" sz="2000" b="1" dirty="0"/>
              <a:t>Fishing Tournament (while maintaining social distancing):</a:t>
            </a:r>
            <a:r>
              <a:rPr lang="en-US" sz="2000" dirty="0"/>
              <a:t> Participants pay a fee to participate; prizes for different categories (e.g., largest fish, smallest fish, etc.) could be donated.  Funds generated will be donated to TRF. </a:t>
            </a:r>
          </a:p>
          <a:p>
            <a:pPr marL="0" indent="0">
              <a:buNone/>
            </a:pPr>
            <a:r>
              <a:rPr lang="en-US" sz="2000" b="1" dirty="0"/>
              <a:t>Virtual Public Health Event</a:t>
            </a:r>
            <a:r>
              <a:rPr lang="en-US" sz="2000" dirty="0"/>
              <a:t>:  Use a social media campaign to help organize a virtual event intended to raise funds to purchase Personal Protective Equipment (PPE) for first-responders. Show video clips of how TRF is impacting people and communities locally and beyond.  Funds raised will be donated to TRF, invested, and then a portion will be returned to District 5930 to help support district grant applications from clubs. Your Rotary club can submit a district grant application to purchase PPE for first responders. </a:t>
            </a:r>
          </a:p>
          <a:p>
            <a:pPr marL="0" indent="0">
              <a:buNone/>
            </a:pPr>
            <a:r>
              <a:rPr lang="en-US" sz="2000" b="1" dirty="0"/>
              <a:t>Multiplier Effect of Donations to TRF</a:t>
            </a:r>
            <a:r>
              <a:rPr lang="en-US" sz="2000" dirty="0"/>
              <a:t>: Club donations can be leveraged. For example, a $1000 club donation could be complemented by a $4,000 District contribution and an additional $5,000 from other Rotary clubs and other entities to purchase PPE valued at $10,000.  </a:t>
            </a:r>
          </a:p>
          <a:p>
            <a:pPr marL="0" indent="0">
              <a:buNone/>
            </a:pPr>
            <a:r>
              <a:rPr lang="en-US" sz="2000" dirty="0"/>
              <a:t>	</a:t>
            </a:r>
          </a:p>
          <a:p>
            <a:pPr marL="0" indent="0">
              <a:buNone/>
            </a:pPr>
            <a:r>
              <a:rPr lang="en-US" sz="2000" dirty="0"/>
              <a:t>	</a:t>
            </a:r>
          </a:p>
        </p:txBody>
      </p:sp>
    </p:spTree>
    <p:extLst>
      <p:ext uri="{BB962C8B-B14F-4D97-AF65-F5344CB8AC3E}">
        <p14:creationId xmlns:p14="http://schemas.microsoft.com/office/powerpoint/2010/main" val="24937694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C8935-D1A8-46E1-A60F-E5564FE06AC2}"/>
              </a:ext>
            </a:extLst>
          </p:cNvPr>
          <p:cNvSpPr>
            <a:spLocks noGrp="1"/>
          </p:cNvSpPr>
          <p:nvPr>
            <p:ph type="title"/>
          </p:nvPr>
        </p:nvSpPr>
        <p:spPr>
          <a:xfrm>
            <a:off x="838200" y="365125"/>
            <a:ext cx="10515600" cy="777875"/>
          </a:xfrm>
        </p:spPr>
        <p:txBody>
          <a:bodyPr>
            <a:normAutofit/>
          </a:bodyPr>
          <a:lstStyle/>
          <a:p>
            <a:pPr algn="ctr"/>
            <a:r>
              <a:rPr lang="en-US" sz="3200" b="1" dirty="0"/>
              <a:t>Reflection</a:t>
            </a:r>
          </a:p>
        </p:txBody>
      </p:sp>
      <p:sp>
        <p:nvSpPr>
          <p:cNvPr id="3" name="Content Placeholder 2">
            <a:extLst>
              <a:ext uri="{FF2B5EF4-FFF2-40B4-BE49-F238E27FC236}">
                <a16:creationId xmlns:a16="http://schemas.microsoft.com/office/drawing/2014/main" id="{0072C20D-FAD9-47B4-8764-74A73EE48FB8}"/>
              </a:ext>
            </a:extLst>
          </p:cNvPr>
          <p:cNvSpPr>
            <a:spLocks noGrp="1"/>
          </p:cNvSpPr>
          <p:nvPr>
            <p:ph idx="1"/>
          </p:nvPr>
        </p:nvSpPr>
        <p:spPr>
          <a:xfrm>
            <a:off x="838200" y="1143000"/>
            <a:ext cx="10515600" cy="5033963"/>
          </a:xfrm>
        </p:spPr>
        <p:txBody>
          <a:bodyPr>
            <a:normAutofit/>
          </a:bodyPr>
          <a:lstStyle/>
          <a:p>
            <a:pPr marL="0" indent="0">
              <a:buNone/>
            </a:pPr>
            <a:r>
              <a:rPr lang="en-US" sz="2400" i="1" dirty="0"/>
              <a:t>The Rotary Foundation is not to build monuments of brick and stone.</a:t>
            </a:r>
          </a:p>
          <a:p>
            <a:pPr marL="0" indent="0">
              <a:buNone/>
            </a:pPr>
            <a:r>
              <a:rPr lang="en-US" sz="2400" i="1" dirty="0"/>
              <a:t>If we work upon marble, it will perish;</a:t>
            </a:r>
          </a:p>
          <a:p>
            <a:pPr marL="0" indent="0">
              <a:buNone/>
            </a:pPr>
            <a:r>
              <a:rPr lang="en-US" sz="2400" i="1" dirty="0"/>
              <a:t>If we work on brass, time will efface it; </a:t>
            </a:r>
          </a:p>
          <a:p>
            <a:pPr marL="0" indent="0">
              <a:buNone/>
            </a:pPr>
            <a:r>
              <a:rPr lang="en-US" sz="2400" i="1" dirty="0"/>
              <a:t>If we rear temples, they will crumble into dust;</a:t>
            </a:r>
          </a:p>
          <a:p>
            <a:pPr marL="0" indent="0">
              <a:buNone/>
            </a:pPr>
            <a:r>
              <a:rPr lang="en-US" sz="2400" i="1" dirty="0"/>
              <a:t>But, if we work upon immortal minds …, </a:t>
            </a:r>
          </a:p>
          <a:p>
            <a:pPr marL="0" indent="0">
              <a:buNone/>
            </a:pPr>
            <a:r>
              <a:rPr lang="en-US" sz="2400" i="1" dirty="0"/>
              <a:t>We are engraving on those tablets something that will brighten all eternity. </a:t>
            </a:r>
          </a:p>
          <a:p>
            <a:pPr marL="2743200" lvl="6" indent="0">
              <a:buNone/>
            </a:pPr>
            <a:r>
              <a:rPr lang="en-US" sz="2400" dirty="0"/>
              <a:t>-- Arch C. Klumph (Father of The Rotary Foundation)</a:t>
            </a:r>
          </a:p>
          <a:p>
            <a:pPr marL="2743200" lvl="6" indent="0">
              <a:buNone/>
            </a:pPr>
            <a:r>
              <a:rPr lang="en-US" sz="2400" dirty="0"/>
              <a:t>December 1928</a:t>
            </a:r>
          </a:p>
        </p:txBody>
      </p:sp>
      <p:pic>
        <p:nvPicPr>
          <p:cNvPr id="8" name="Picture 7" descr="A screenshot of a cell phone&#10;&#10;Description automatically generated">
            <a:extLst>
              <a:ext uri="{FF2B5EF4-FFF2-40B4-BE49-F238E27FC236}">
                <a16:creationId xmlns:a16="http://schemas.microsoft.com/office/drawing/2014/main" id="{4E8D1551-A828-4F6F-9CD3-0FB682DEA92D}"/>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2574386" y="4535538"/>
            <a:ext cx="5919679" cy="1823091"/>
          </a:xfrm>
          <a:prstGeom prst="rect">
            <a:avLst/>
          </a:prstGeom>
        </p:spPr>
      </p:pic>
    </p:spTree>
    <p:extLst>
      <p:ext uri="{BB962C8B-B14F-4D97-AF65-F5344CB8AC3E}">
        <p14:creationId xmlns:p14="http://schemas.microsoft.com/office/powerpoint/2010/main" val="11069748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A0C73C7-EBD8-4296-B951-655C9E0796FD}"/>
              </a:ext>
            </a:extLst>
          </p:cNvPr>
          <p:cNvSpPr txBox="1"/>
          <p:nvPr/>
        </p:nvSpPr>
        <p:spPr>
          <a:xfrm>
            <a:off x="320842" y="762772"/>
            <a:ext cx="11550315" cy="5816977"/>
          </a:xfrm>
          <a:prstGeom prst="rect">
            <a:avLst/>
          </a:prstGeom>
          <a:noFill/>
        </p:spPr>
        <p:txBody>
          <a:bodyPr wrap="square" rtlCol="0">
            <a:spAutoFit/>
          </a:bodyPr>
          <a:lstStyle/>
          <a:p>
            <a:pPr algn="ctr"/>
            <a:r>
              <a:rPr lang="en-US" sz="2400" dirty="0"/>
              <a:t>For additional Information, contact the District Rotary Foundation Team </a:t>
            </a:r>
          </a:p>
          <a:p>
            <a:endParaRPr lang="en-US" sz="2400" dirty="0"/>
          </a:p>
          <a:p>
            <a:r>
              <a:rPr lang="en-US" dirty="0"/>
              <a:t>			Maxie Houser, Chair	</a:t>
            </a:r>
            <a:r>
              <a:rPr lang="en-US" dirty="0">
                <a:hlinkClick r:id="rId2"/>
              </a:rPr>
              <a:t>maxiehouser@gmail.com</a:t>
            </a:r>
            <a:endParaRPr lang="en-US" dirty="0"/>
          </a:p>
          <a:p>
            <a:r>
              <a:rPr lang="en-US" dirty="0"/>
              <a:t>			Eddie Bartnesky		</a:t>
            </a:r>
            <a:r>
              <a:rPr lang="en-US" dirty="0">
                <a:hlinkClick r:id="rId3"/>
              </a:rPr>
              <a:t>eddie@rotary5930.com</a:t>
            </a:r>
            <a:endParaRPr lang="en-US" dirty="0"/>
          </a:p>
          <a:p>
            <a:r>
              <a:rPr lang="en-US" dirty="0"/>
              <a:t>			Amando Chapa		</a:t>
            </a:r>
            <a:r>
              <a:rPr lang="en-US" dirty="0">
                <a:hlinkClick r:id="rId4"/>
              </a:rPr>
              <a:t>mandochapa@msn.com</a:t>
            </a:r>
            <a:endParaRPr lang="en-US" dirty="0"/>
          </a:p>
          <a:p>
            <a:r>
              <a:rPr lang="en-US" dirty="0"/>
              <a:t>			Kent Grier		</a:t>
            </a:r>
            <a:r>
              <a:rPr lang="en-US" dirty="0">
                <a:hlinkClick r:id="rId5"/>
              </a:rPr>
              <a:t>kent.grier@sbcglobal.net</a:t>
            </a:r>
            <a:endParaRPr lang="en-US" dirty="0"/>
          </a:p>
          <a:p>
            <a:r>
              <a:rPr lang="en-US" dirty="0"/>
              <a:t>			Ellison Crider		</a:t>
            </a:r>
            <a:r>
              <a:rPr lang="en-US" dirty="0">
                <a:hlinkClick r:id="rId6"/>
              </a:rPr>
              <a:t>ellisoncrider@gmail.com</a:t>
            </a:r>
            <a:endParaRPr lang="en-US" dirty="0"/>
          </a:p>
          <a:p>
            <a:r>
              <a:rPr lang="en-US" dirty="0"/>
              <a:t>			Dee Arismendez		</a:t>
            </a:r>
            <a:r>
              <a:rPr lang="en-US" dirty="0">
                <a:hlinkClick r:id="rId7"/>
              </a:rPr>
              <a:t>deedeerotary@gmail.com</a:t>
            </a:r>
            <a:endParaRPr lang="en-US" dirty="0"/>
          </a:p>
          <a:p>
            <a:r>
              <a:rPr lang="en-US" dirty="0"/>
              <a:t>			Kimberly Harrington	</a:t>
            </a:r>
            <a:r>
              <a:rPr lang="en-US" dirty="0">
                <a:hlinkClick r:id="rId8"/>
              </a:rPr>
              <a:t>kharrington1@farmersagent.com</a:t>
            </a:r>
            <a:endParaRPr lang="en-US" dirty="0"/>
          </a:p>
          <a:p>
            <a:r>
              <a:rPr lang="en-US" dirty="0"/>
              <a:t>			Jerry Spence		</a:t>
            </a:r>
            <a:r>
              <a:rPr lang="en-US" dirty="0">
                <a:hlinkClick r:id="rId9"/>
              </a:rPr>
              <a:t>jspence@gowland-cpa.com</a:t>
            </a:r>
            <a:endParaRPr lang="en-US" dirty="0"/>
          </a:p>
          <a:p>
            <a:r>
              <a:rPr lang="en-US" dirty="0"/>
              <a:t>			Haysam Dawod		</a:t>
            </a:r>
            <a:r>
              <a:rPr lang="en-US" dirty="0">
                <a:hlinkClick r:id="rId10"/>
              </a:rPr>
              <a:t>haysamdawoddds@gmail.com</a:t>
            </a:r>
            <a:endParaRPr lang="en-US" dirty="0"/>
          </a:p>
          <a:p>
            <a:r>
              <a:rPr lang="en-US" dirty="0"/>
              <a:t>			Lisa Rogerio		</a:t>
            </a:r>
            <a:r>
              <a:rPr lang="en-US" dirty="0">
                <a:hlinkClick r:id="rId11"/>
              </a:rPr>
              <a:t>lrogerio@webbcountytx.gov</a:t>
            </a:r>
            <a:endParaRPr lang="en-US" dirty="0"/>
          </a:p>
          <a:p>
            <a:r>
              <a:rPr lang="en-US" dirty="0"/>
              <a:t>			Betty Frantum		</a:t>
            </a:r>
            <a:r>
              <a:rPr lang="en-US" dirty="0">
                <a:hlinkClick r:id="rId12"/>
              </a:rPr>
              <a:t>b.frantum233@gmail.com</a:t>
            </a:r>
            <a:endParaRPr lang="en-US" dirty="0"/>
          </a:p>
          <a:p>
            <a:r>
              <a:rPr lang="en-US" dirty="0"/>
              <a:t>			Joanne Settles		</a:t>
            </a:r>
            <a:r>
              <a:rPr lang="en-US" dirty="0">
                <a:hlinkClick r:id="rId13"/>
              </a:rPr>
              <a:t>joanne.settles@victoriacollege.edu</a:t>
            </a:r>
            <a:endParaRPr lang="en-US" dirty="0"/>
          </a:p>
          <a:p>
            <a:r>
              <a:rPr lang="en-US" dirty="0"/>
              <a:t>			Mike Dickerson		</a:t>
            </a:r>
            <a:r>
              <a:rPr lang="en-US" dirty="0">
                <a:hlinkClick r:id="rId14"/>
              </a:rPr>
              <a:t>jmd@dickersonlaw.com</a:t>
            </a:r>
            <a:endParaRPr lang="en-US" dirty="0"/>
          </a:p>
          <a:p>
            <a:r>
              <a:rPr lang="en-US" dirty="0"/>
              <a:t>			Sara Pompa		</a:t>
            </a:r>
            <a:r>
              <a:rPr lang="en-US" dirty="0">
                <a:hlinkClick r:id="rId15"/>
              </a:rPr>
              <a:t>sara.pompa@laredo.edu</a:t>
            </a:r>
            <a:endParaRPr lang="en-US" dirty="0"/>
          </a:p>
          <a:p>
            <a:r>
              <a:rPr lang="en-US" dirty="0"/>
              <a:t>			Nianna Gustovich		</a:t>
            </a:r>
            <a:r>
              <a:rPr lang="en-US" dirty="0">
                <a:hlinkClick r:id="rId16"/>
              </a:rPr>
              <a:t>ngustovich@gmail.com</a:t>
            </a:r>
            <a:endParaRPr lang="en-US" dirty="0"/>
          </a:p>
          <a:p>
            <a:r>
              <a:rPr lang="en-US" dirty="0"/>
              <a:t>			Elaine Hernandez		</a:t>
            </a:r>
            <a:r>
              <a:rPr lang="en-US" dirty="0">
                <a:hlinkClick r:id="rId17"/>
              </a:rPr>
              <a:t>ehernandez2125@gmail.com</a:t>
            </a:r>
            <a:endParaRPr lang="en-US" dirty="0"/>
          </a:p>
          <a:p>
            <a:r>
              <a:rPr lang="en-US" dirty="0"/>
              <a:t>			Nancy Paulson		</a:t>
            </a:r>
            <a:r>
              <a:rPr lang="en-US" dirty="0">
                <a:hlinkClick r:id="rId18"/>
              </a:rPr>
              <a:t>nancy@rockportwebsites.com</a:t>
            </a:r>
            <a:endParaRPr lang="en-US" dirty="0"/>
          </a:p>
          <a:p>
            <a:r>
              <a:rPr lang="en-US" dirty="0"/>
              <a:t>			Juan Lira			</a:t>
            </a:r>
            <a:r>
              <a:rPr lang="en-US" dirty="0">
                <a:hlinkClick r:id="rId19"/>
              </a:rPr>
              <a:t>juanliratx@aol.com</a:t>
            </a:r>
            <a:r>
              <a:rPr lang="en-US" dirty="0"/>
              <a:t> </a:t>
            </a:r>
          </a:p>
        </p:txBody>
      </p:sp>
      <p:pic>
        <p:nvPicPr>
          <p:cNvPr id="3" name="Picture 2" descr="A close up of a sign&#10;&#10;Description automatically generated">
            <a:extLst>
              <a:ext uri="{FF2B5EF4-FFF2-40B4-BE49-F238E27FC236}">
                <a16:creationId xmlns:a16="http://schemas.microsoft.com/office/drawing/2014/main" id="{C8377868-E1E8-4C2C-AC18-9F72CDBEA17E}"/>
              </a:ext>
            </a:extLst>
          </p:cNvPr>
          <p:cNvPicPr>
            <a:picLocks noChangeAspect="1"/>
          </p:cNvPicPr>
          <p:nvPr/>
        </p:nvPicPr>
        <p:blipFill>
          <a:blip r:embed="rId20" cstate="email">
            <a:extLst>
              <a:ext uri="{28A0092B-C50C-407E-A947-70E740481C1C}">
                <a14:useLocalDpi xmlns:a14="http://schemas.microsoft.com/office/drawing/2010/main" val="0"/>
              </a:ext>
            </a:extLst>
          </a:blip>
          <a:stretch>
            <a:fillRect/>
          </a:stretch>
        </p:blipFill>
        <p:spPr>
          <a:xfrm>
            <a:off x="600676" y="2342148"/>
            <a:ext cx="2203433" cy="2690311"/>
          </a:xfrm>
          <a:prstGeom prst="rect">
            <a:avLst/>
          </a:prstGeom>
        </p:spPr>
      </p:pic>
      <p:sp>
        <p:nvSpPr>
          <p:cNvPr id="2" name="TextBox 1">
            <a:extLst>
              <a:ext uri="{FF2B5EF4-FFF2-40B4-BE49-F238E27FC236}">
                <a16:creationId xmlns:a16="http://schemas.microsoft.com/office/drawing/2014/main" id="{3829C781-7136-42F1-9C5B-5BED10940442}"/>
              </a:ext>
            </a:extLst>
          </p:cNvPr>
          <p:cNvSpPr txBox="1"/>
          <p:nvPr/>
        </p:nvSpPr>
        <p:spPr>
          <a:xfrm>
            <a:off x="3942346" y="116441"/>
            <a:ext cx="4307306" cy="646331"/>
          </a:xfrm>
          <a:prstGeom prst="rect">
            <a:avLst/>
          </a:prstGeom>
          <a:noFill/>
        </p:spPr>
        <p:txBody>
          <a:bodyPr wrap="square" rtlCol="0">
            <a:spAutoFit/>
          </a:bodyPr>
          <a:lstStyle/>
          <a:p>
            <a:r>
              <a:rPr lang="en-US" sz="3600" dirty="0"/>
              <a:t>THANK YOU!!</a:t>
            </a:r>
          </a:p>
        </p:txBody>
      </p:sp>
    </p:spTree>
    <p:extLst>
      <p:ext uri="{BB962C8B-B14F-4D97-AF65-F5344CB8AC3E}">
        <p14:creationId xmlns:p14="http://schemas.microsoft.com/office/powerpoint/2010/main" val="20310613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1088</TotalTime>
  <Words>2339</Words>
  <Application>Microsoft Office PowerPoint</Application>
  <PresentationFormat>Widescreen</PresentationFormat>
  <Paragraphs>193</Paragraphs>
  <Slides>31</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Calibri Light</vt:lpstr>
      <vt:lpstr>Open Sans</vt:lpstr>
      <vt:lpstr>Office Theme</vt:lpstr>
      <vt:lpstr>PowerPoint Presentation</vt:lpstr>
      <vt:lpstr>Rotary International, The Rotary Foundation, &amp; District 5930</vt:lpstr>
      <vt:lpstr>District Rotary Foundation Team (DRFT)</vt:lpstr>
      <vt:lpstr>Vision for the Team (contd)</vt:lpstr>
      <vt:lpstr>District Rotary Foundation Team Mission (How will our Team help clubs?)</vt:lpstr>
      <vt:lpstr>PowerPoint Presentation</vt:lpstr>
      <vt:lpstr>The Rotary Foundation  Making a Difference - District Grants</vt:lpstr>
      <vt:lpstr> International District Grant  Initiated by The Laredo Rotary Club, other clubs, &amp; D5930 Instituto de Ciencia y Tecnología, a middle school in Mexico</vt:lpstr>
      <vt:lpstr>PowerPoint Presentation</vt:lpstr>
      <vt:lpstr>COSTA RICA INTERNATIONAL OPPORTUNITY SCHOLARSHIP</vt:lpstr>
      <vt:lpstr>PowerPoint Presentation</vt:lpstr>
      <vt:lpstr>Military Veteran Scholarship Recipient Samantha San Miguel, B.A., Texas A&amp;M University - Kingsville</vt:lpstr>
      <vt:lpstr>Global Grant Scholarships</vt:lpstr>
      <vt:lpstr>Background of The Rotary Foundation (TRF)  </vt:lpstr>
      <vt:lpstr>Special Funds Supported by TRF</vt:lpstr>
      <vt:lpstr>Annual Fund  &amp; SHARE System</vt:lpstr>
      <vt:lpstr>THE SHARE SYSTEM</vt:lpstr>
      <vt:lpstr>Recognition of Rotarians Who Contribute to Annual Fund  Every Rotarian Every Year (EREY) </vt:lpstr>
      <vt:lpstr>Rotarian Recognition: Sustaining Member ($100 per year)</vt:lpstr>
      <vt:lpstr>Ways to Give – Rotary Direct – Recurring Giving</vt:lpstr>
      <vt:lpstr>Examples of What a Sustaining Contribution of $100 Can Do</vt:lpstr>
      <vt:lpstr>Paul Harris Society Member ($1,000 per year)</vt:lpstr>
      <vt:lpstr>TRF Recognition for Clubs  100% Rotary Foundation Giving Club Banner </vt:lpstr>
      <vt:lpstr>Endowment Fund </vt:lpstr>
      <vt:lpstr>PolioPlus Fund </vt:lpstr>
      <vt:lpstr>Disaster Response Fund </vt:lpstr>
      <vt:lpstr>What You as a Rotary Club Leader Can Do to Support  The Rotary Foundation</vt:lpstr>
      <vt:lpstr>November is Foundation Month!  Plan some activities! (suggestions in the next slide).</vt:lpstr>
      <vt:lpstr>Suggestions for Moving Forward </vt:lpstr>
      <vt:lpstr>Reflection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Juanita Lira</dc:creator>
  <cp:lastModifiedBy>juan lira</cp:lastModifiedBy>
  <cp:revision>58</cp:revision>
  <dcterms:created xsi:type="dcterms:W3CDTF">2020-08-15T16:02:49Z</dcterms:created>
  <dcterms:modified xsi:type="dcterms:W3CDTF">2020-09-21T22:12:25Z</dcterms:modified>
</cp:coreProperties>
</file>